
<file path=[Content_Types].xml><?xml version="1.0" encoding="utf-8"?>
<Types xmlns="http://schemas.openxmlformats.org/package/2006/content-types">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8"/>
  </p:notesMasterIdLst>
  <p:handoutMasterIdLst>
    <p:handoutMasterId r:id="rId59"/>
  </p:handoutMasterIdLst>
  <p:sldIdLst>
    <p:sldId id="256" r:id="rId2"/>
    <p:sldId id="361" r:id="rId3"/>
    <p:sldId id="362" r:id="rId4"/>
    <p:sldId id="363" r:id="rId5"/>
    <p:sldId id="364" r:id="rId6"/>
    <p:sldId id="365" r:id="rId7"/>
    <p:sldId id="466" r:id="rId8"/>
    <p:sldId id="434" r:id="rId9"/>
    <p:sldId id="366" r:id="rId10"/>
    <p:sldId id="435" r:id="rId11"/>
    <p:sldId id="467" r:id="rId12"/>
    <p:sldId id="468" r:id="rId13"/>
    <p:sldId id="469" r:id="rId14"/>
    <p:sldId id="471" r:id="rId15"/>
    <p:sldId id="472" r:id="rId16"/>
    <p:sldId id="473" r:id="rId17"/>
    <p:sldId id="476" r:id="rId18"/>
    <p:sldId id="474" r:id="rId19"/>
    <p:sldId id="478" r:id="rId20"/>
    <p:sldId id="523" r:id="rId21"/>
    <p:sldId id="479" r:id="rId22"/>
    <p:sldId id="475" r:id="rId23"/>
    <p:sldId id="480" r:id="rId24"/>
    <p:sldId id="481" r:id="rId25"/>
    <p:sldId id="482" r:id="rId26"/>
    <p:sldId id="412" r:id="rId27"/>
    <p:sldId id="483" r:id="rId28"/>
    <p:sldId id="484" r:id="rId29"/>
    <p:sldId id="486" r:id="rId30"/>
    <p:sldId id="487" r:id="rId31"/>
    <p:sldId id="488" r:id="rId32"/>
    <p:sldId id="489" r:id="rId33"/>
    <p:sldId id="490" r:id="rId34"/>
    <p:sldId id="416" r:id="rId35"/>
    <p:sldId id="418" r:id="rId36"/>
    <p:sldId id="491" r:id="rId37"/>
    <p:sldId id="492" r:id="rId38"/>
    <p:sldId id="493" r:id="rId39"/>
    <p:sldId id="517" r:id="rId40"/>
    <p:sldId id="494" r:id="rId41"/>
    <p:sldId id="507" r:id="rId42"/>
    <p:sldId id="506" r:id="rId43"/>
    <p:sldId id="508" r:id="rId44"/>
    <p:sldId id="497" r:id="rId45"/>
    <p:sldId id="525" r:id="rId46"/>
    <p:sldId id="499" r:id="rId47"/>
    <p:sldId id="495" r:id="rId48"/>
    <p:sldId id="510" r:id="rId49"/>
    <p:sldId id="509" r:id="rId50"/>
    <p:sldId id="500" r:id="rId51"/>
    <p:sldId id="501" r:id="rId52"/>
    <p:sldId id="512" r:id="rId53"/>
    <p:sldId id="516" r:id="rId54"/>
    <p:sldId id="522" r:id="rId55"/>
    <p:sldId id="526" r:id="rId56"/>
    <p:sldId id="47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CA"/>
    <a:srgbClr val="FFAF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1" autoAdjust="0"/>
    <p:restoredTop sz="94690" autoAdjust="0"/>
  </p:normalViewPr>
  <p:slideViewPr>
    <p:cSldViewPr snapToGrid="0">
      <p:cViewPr varScale="1">
        <p:scale>
          <a:sx n="108" d="100"/>
          <a:sy n="108" d="100"/>
        </p:scale>
        <p:origin x="114" y="1152"/>
      </p:cViewPr>
      <p:guideLst>
        <p:guide orient="horz" pos="2160"/>
        <p:guide pos="3840"/>
      </p:guideLst>
    </p:cSldViewPr>
  </p:slideViewPr>
  <p:outlineViewPr>
    <p:cViewPr>
      <p:scale>
        <a:sx n="33" d="100"/>
        <a:sy n="33" d="100"/>
      </p:scale>
      <p:origin x="0" y="-930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1848"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696039-58B3-4341-9D32-C910162BC5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E885EE-985D-47EA-997B-D251CE6516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9B985A-4C37-4D1F-A437-E4A951A85D11}" type="datetimeFigureOut">
              <a:rPr lang="en-US" smtClean="0"/>
              <a:t>11/18/2024</a:t>
            </a:fld>
            <a:endParaRPr lang="en-US" dirty="0"/>
          </a:p>
        </p:txBody>
      </p:sp>
      <p:sp>
        <p:nvSpPr>
          <p:cNvPr id="4" name="Footer Placeholder 3">
            <a:extLst>
              <a:ext uri="{FF2B5EF4-FFF2-40B4-BE49-F238E27FC236}">
                <a16:creationId xmlns:a16="http://schemas.microsoft.com/office/drawing/2014/main" id="{908C6E67-587C-4C64-9FE8-C84AFAFF7E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7373E4C-F44F-440F-85F6-FF52404C6B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B4FFD-4AF2-45F7-AED0-39B21745F795}" type="slidenum">
              <a:rPr lang="en-US" smtClean="0"/>
              <a:t>‹#›</a:t>
            </a:fld>
            <a:endParaRPr lang="en-US" dirty="0"/>
          </a:p>
        </p:txBody>
      </p:sp>
    </p:spTree>
    <p:extLst>
      <p:ext uri="{BB962C8B-B14F-4D97-AF65-F5344CB8AC3E}">
        <p14:creationId xmlns:p14="http://schemas.microsoft.com/office/powerpoint/2010/main" val="3005950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0C23F-98B7-41D4-A9FA-15A275A51486}" type="datetimeFigureOut">
              <a:rPr lang="en-US" smtClean="0"/>
              <a:t>11/18/2024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6B107-AA8F-4C65-A94C-468C6EEC3A14}" type="slidenum">
              <a:rPr lang="en-US" smtClean="0"/>
              <a:t>‹#›</a:t>
            </a:fld>
            <a:endParaRPr lang="en-US" dirty="0"/>
          </a:p>
        </p:txBody>
      </p:sp>
    </p:spTree>
    <p:extLst>
      <p:ext uri="{BB962C8B-B14F-4D97-AF65-F5344CB8AC3E}">
        <p14:creationId xmlns:p14="http://schemas.microsoft.com/office/powerpoint/2010/main" val="21764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d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1F1C-7CA4-4D4C-B0B9-16EC9C4B32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A715F1-A68D-4D30-816C-41A81FBDD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A87694F-B56B-4D0D-91B0-1300085FB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6FE37-59A8-4782-BAA6-BB6047C39BB0}"/>
              </a:ext>
            </a:extLst>
          </p:cNvPr>
          <p:cNvSpPr>
            <a:spLocks noGrp="1"/>
          </p:cNvSpPr>
          <p:nvPr>
            <p:ph type="sldNum" sz="quarter" idx="12"/>
          </p:nvPr>
        </p:nvSpPr>
        <p:spPr/>
        <p:txBody>
          <a:bodyPr/>
          <a:lstStyle/>
          <a:p>
            <a:fld id="{D6444CA0-4108-44B3-BF86-19C5D0801A2E}" type="slidenum">
              <a:rPr lang="en-US" smtClean="0"/>
              <a:t>‹#›</a:t>
            </a:fld>
            <a:endParaRPr lang="en-US"/>
          </a:p>
        </p:txBody>
      </p:sp>
    </p:spTree>
    <p:extLst>
      <p:ext uri="{BB962C8B-B14F-4D97-AF65-F5344CB8AC3E}">
        <p14:creationId xmlns:p14="http://schemas.microsoft.com/office/powerpoint/2010/main" val="25663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7012751-8584-4D78-8A04-57CCF303336B}"/>
              </a:ext>
            </a:extLst>
          </p:cNvPr>
          <p:cNvSpPr>
            <a:spLocks noGrp="1"/>
          </p:cNvSpPr>
          <p:nvPr>
            <p:ph idx="1"/>
          </p:nvPr>
        </p:nvSpPr>
        <p:spPr>
          <a:xfrm>
            <a:off x="166681" y="1064888"/>
            <a:ext cx="11699087" cy="4994204"/>
          </a:xfrm>
          <a:prstGeom prst="rect">
            <a:avLst/>
          </a:prstGeom>
        </p:spPr>
        <p:txBody>
          <a:bodyPr/>
          <a:lstStyle>
            <a:lvl1pPr marL="457200" indent="-457200">
              <a:buClr>
                <a:srgbClr val="FF9B9B"/>
              </a:buClr>
              <a:buSzPct val="80000"/>
              <a:buFont typeface="Wingdings 3" panose="05040102010807070707" pitchFamily="18" charset="2"/>
              <a:buChar char=""/>
              <a:defRPr/>
            </a:lvl1pPr>
            <a:lvl2pPr marL="685800" indent="-274320">
              <a:buClr>
                <a:srgbClr val="FFA3A3"/>
              </a:buClr>
              <a:buSzPct val="75000"/>
              <a:buFont typeface="Wingdings 3" panose="05040102010807070707" pitchFamily="18" charset="2"/>
              <a:buChar char=""/>
              <a:defRPr/>
            </a:lvl2pPr>
            <a:lvl3pPr marL="1143000" indent="-228600">
              <a:buClr>
                <a:srgbClr val="FF9797"/>
              </a:buClr>
              <a:buSzPct val="70000"/>
              <a:buFont typeface="Wingdings 3" panose="05040102010807070707" pitchFamily="18" charset="2"/>
              <a:buChar char=""/>
              <a:defRPr/>
            </a:lvl3pPr>
            <a:lvl4pPr>
              <a:buClr>
                <a:srgbClr val="FF9B9B"/>
              </a:buClr>
              <a:buSzPct val="65000"/>
              <a:defRPr/>
            </a:lvl4pPr>
            <a:lvl5pPr>
              <a:buClr>
                <a:srgbClr val="FF9B9B"/>
              </a:buClr>
              <a:buSzPct val="60000"/>
              <a:defRPr/>
            </a:lvl5pPr>
          </a:lstStyle>
          <a:p>
            <a:pPr lvl="0"/>
            <a:r>
              <a:rPr lang="en-US" dirty="0"/>
              <a:t>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pic>
        <p:nvPicPr>
          <p:cNvPr id="12" name="Picture 11" descr="Small Use Shield_GoldOnTrans.eps">
            <a:extLst>
              <a:ext uri="{FF2B5EF4-FFF2-40B4-BE49-F238E27FC236}">
                <a16:creationId xmlns:a16="http://schemas.microsoft.com/office/drawing/2014/main" id="{92F43934-0A3D-49F8-91A5-85B8E80B2CF8}"/>
              </a:ext>
            </a:extLst>
          </p:cNvPr>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1284500" y="53638"/>
            <a:ext cx="997652" cy="748239"/>
          </a:xfrm>
          <a:prstGeom prst="rect">
            <a:avLst/>
          </a:prstGeom>
        </p:spPr>
      </p:pic>
      <p:sp>
        <p:nvSpPr>
          <p:cNvPr id="17" name="Title 16">
            <a:extLst>
              <a:ext uri="{FF2B5EF4-FFF2-40B4-BE49-F238E27FC236}">
                <a16:creationId xmlns:a16="http://schemas.microsoft.com/office/drawing/2014/main" id="{0225637C-4B87-49CB-8E13-7BBB7557E81D}"/>
              </a:ext>
            </a:extLst>
          </p:cNvPr>
          <p:cNvSpPr>
            <a:spLocks noGrp="1"/>
          </p:cNvSpPr>
          <p:nvPr>
            <p:ph type="title"/>
          </p:nvPr>
        </p:nvSpPr>
        <p:spPr>
          <a:xfrm>
            <a:off x="166681" y="114071"/>
            <a:ext cx="10920419" cy="778828"/>
          </a:xfrm>
          <a:prstGeom prst="rect">
            <a:avLst/>
          </a:prstGeom>
        </p:spPr>
        <p:txBody>
          <a:bodyPr/>
          <a:lstStyle>
            <a:lvl1pPr>
              <a:defRPr>
                <a:solidFill>
                  <a:srgbClr val="C00000"/>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F55EEB33-40EB-466D-AC3B-A66CC4D1B687}"/>
              </a:ext>
            </a:extLst>
          </p:cNvPr>
          <p:cNvSpPr>
            <a:spLocks noGrp="1"/>
          </p:cNvSpPr>
          <p:nvPr>
            <p:ph type="sldNum" sz="quarter" idx="12"/>
          </p:nvPr>
        </p:nvSpPr>
        <p:spPr>
          <a:xfrm>
            <a:off x="4707308" y="6394989"/>
            <a:ext cx="2743200" cy="365125"/>
          </a:xfrm>
          <a:prstGeom prst="rect">
            <a:avLst/>
          </a:prstGeom>
        </p:spPr>
        <p:txBody>
          <a:bodyPr/>
          <a:lstStyle>
            <a:lvl1pPr algn="ctr">
              <a:defRPr sz="2400">
                <a:solidFill>
                  <a:schemeClr val="bg1"/>
                </a:solidFill>
              </a:defRPr>
            </a:lvl1pPr>
          </a:lstStyle>
          <a:p>
            <a:fld id="{29AAD378-655A-49C6-813C-9FD132EF7440}" type="slidenum">
              <a:rPr lang="en-US" smtClean="0"/>
              <a:pPr/>
              <a:t>‹#›</a:t>
            </a:fld>
            <a:endParaRPr lang="en-US" dirty="0"/>
          </a:p>
        </p:txBody>
      </p:sp>
      <p:sp>
        <p:nvSpPr>
          <p:cNvPr id="6" name="TextBox 5">
            <a:extLst>
              <a:ext uri="{FF2B5EF4-FFF2-40B4-BE49-F238E27FC236}">
                <a16:creationId xmlns:a16="http://schemas.microsoft.com/office/drawing/2014/main" id="{1FC01A77-BF69-4415-A597-D07BB7853E0D}"/>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3968049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3F635-93F2-4512-81C8-E3019BCB3F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F707F-46EA-45DC-BEB2-AD70DF2089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3C1CF16-9840-4351-AD32-67998E866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7D827B-704B-4A34-B9EB-849D4D0F7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AD378-655A-49C6-813C-9FD132EF7440}" type="slidenum">
              <a:rPr lang="en-US" smtClean="0"/>
              <a:pPr/>
              <a:t>‹#›</a:t>
            </a:fld>
            <a:endParaRPr lang="en-US" dirty="0"/>
          </a:p>
        </p:txBody>
      </p:sp>
      <p:sp>
        <p:nvSpPr>
          <p:cNvPr id="7" name="TextBox 6">
            <a:extLst>
              <a:ext uri="{FF2B5EF4-FFF2-40B4-BE49-F238E27FC236}">
                <a16:creationId xmlns:a16="http://schemas.microsoft.com/office/drawing/2014/main" id="{9AA16917-4A21-6FE7-356F-C1354E8D2A71}"/>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885342436"/>
      </p:ext>
    </p:extLst>
  </p:cSld>
  <p:clrMap bg1="lt1" tx1="dk1" bg2="lt2" tx2="dk2" accent1="accent1" accent2="accent2" accent3="accent3" accent4="accent4" accent5="accent5" accent6="accent6" hlink="hlink" folHlink="folHlink"/>
  <p:sldLayoutIdLst>
    <p:sldLayoutId id="2147483653" r:id="rId1"/>
    <p:sldLayoutId id="214748366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incompleteideas.net/book/the-book-2nd.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4.png"/><Relationship Id="rId7"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BEDC7A5-28EA-4678-81D6-713EA6641B51}"/>
              </a:ext>
            </a:extLst>
          </p:cNvPr>
          <p:cNvSpPr>
            <a:spLocks noGrp="1"/>
          </p:cNvSpPr>
          <p:nvPr>
            <p:ph type="ctrTitle"/>
          </p:nvPr>
        </p:nvSpPr>
        <p:spPr>
          <a:xfrm>
            <a:off x="199785" y="1122363"/>
            <a:ext cx="11818044" cy="2387600"/>
          </a:xfrm>
        </p:spPr>
        <p:txBody>
          <a:bodyPr anchor="ctr" anchorCtr="0"/>
          <a:lstStyle/>
          <a:p>
            <a:r>
              <a:rPr lang="en-US" sz="4400" dirty="0"/>
              <a:t>CSCI 513: Autonomous Cyber-Physical Systems:</a:t>
            </a:r>
            <a:br>
              <a:rPr lang="en-US" sz="4400" dirty="0"/>
            </a:br>
            <a:r>
              <a:rPr lang="en-US" sz="3600" dirty="0"/>
              <a:t>Reinforcement Learning</a:t>
            </a:r>
            <a:r>
              <a:rPr lang="en-US" sz="4000" dirty="0"/>
              <a:t> </a:t>
            </a:r>
            <a:endParaRPr lang="en-US" dirty="0"/>
          </a:p>
        </p:txBody>
      </p:sp>
      <p:sp>
        <p:nvSpPr>
          <p:cNvPr id="9" name="Subtitle 2">
            <a:extLst>
              <a:ext uri="{FF2B5EF4-FFF2-40B4-BE49-F238E27FC236}">
                <a16:creationId xmlns:a16="http://schemas.microsoft.com/office/drawing/2014/main" id="{C4900E2D-EE63-40C7-BDD5-8E50A2376D62}"/>
              </a:ext>
            </a:extLst>
          </p:cNvPr>
          <p:cNvSpPr>
            <a:spLocks noGrp="1"/>
          </p:cNvSpPr>
          <p:nvPr>
            <p:ph type="subTitle" idx="1"/>
          </p:nvPr>
        </p:nvSpPr>
        <p:spPr/>
        <p:txBody>
          <a:bodyPr>
            <a:normAutofit/>
          </a:bodyPr>
          <a:lstStyle/>
          <a:p>
            <a:r>
              <a:rPr lang="en-US" dirty="0"/>
              <a:t>Fall 2024</a:t>
            </a:r>
          </a:p>
          <a:p>
            <a:r>
              <a:rPr lang="en-US" dirty="0"/>
              <a:t>Instructor: Jyo Deshmukh</a:t>
            </a:r>
          </a:p>
        </p:txBody>
      </p:sp>
    </p:spTree>
    <p:extLst>
      <p:ext uri="{BB962C8B-B14F-4D97-AF65-F5344CB8AC3E}">
        <p14:creationId xmlns:p14="http://schemas.microsoft.com/office/powerpoint/2010/main" val="147739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2920415-066F-4DB1-AC1F-3038D6C6A454}"/>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e>
                    </m:d>
                    <m:r>
                      <a:rPr lang="en-US" b="0" i="1" smtClean="0">
                        <a:latin typeface="Cambria Math" panose="02040503050406030204" pitchFamily="18" charset="0"/>
                      </a:rPr>
                      <m:t>=0.25 ∀</m:t>
                    </m:r>
                    <m:r>
                      <a:rPr lang="en-US" b="0" i="1" smtClean="0">
                        <a:latin typeface="Cambria Math" panose="02040503050406030204" pitchFamily="18" charset="0"/>
                      </a:rPr>
                      <m:t>𝑠</m:t>
                    </m:r>
                    <m:r>
                      <a:rPr lang="en-US" b="0" i="1" smtClean="0">
                        <a:latin typeface="Cambria Math" panose="02040503050406030204" pitchFamily="18" charset="0"/>
                      </a:rPr>
                      <m:t> </m:t>
                    </m:r>
                  </m:oMath>
                </a14:m>
                <a:endParaRPr lang="en-US" dirty="0"/>
              </a:p>
              <a:p>
                <a:r>
                  <a:rPr lang="en-US" dirty="0"/>
                  <a:t>Random agent uniformly picks some action from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2" name="Content Placeholder 1">
                <a:extLst>
                  <a:ext uri="{FF2B5EF4-FFF2-40B4-BE49-F238E27FC236}">
                    <a16:creationId xmlns:a16="http://schemas.microsoft.com/office/drawing/2014/main" id="{52920415-066F-4DB1-AC1F-3038D6C6A454}"/>
                  </a:ext>
                </a:extLst>
              </p:cNvPr>
              <p:cNvSpPr>
                <a:spLocks noGrp="1" noRot="1" noChangeAspect="1" noMove="1" noResize="1" noEditPoints="1" noAdjustHandles="1" noChangeArrowheads="1" noChangeShapeType="1" noTextEdit="1"/>
              </p:cNvSpPr>
              <p:nvPr>
                <p:ph idx="1"/>
              </p:nvPr>
            </p:nvSpPr>
            <p:spPr>
              <a:blipFill>
                <a:blip r:embed="rId2"/>
                <a:stretch>
                  <a:fillRect l="-6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BB3E8FC-A303-42E4-935D-939A8AA2E99C}"/>
              </a:ext>
            </a:extLst>
          </p:cNvPr>
          <p:cNvSpPr>
            <a:spLocks noGrp="1"/>
          </p:cNvSpPr>
          <p:nvPr>
            <p:ph type="title"/>
          </p:nvPr>
        </p:nvSpPr>
        <p:spPr/>
        <p:txBody>
          <a:bodyPr/>
          <a:lstStyle/>
          <a:p>
            <a:r>
              <a:rPr lang="en-US" dirty="0"/>
              <a:t>Random Policy</a:t>
            </a:r>
          </a:p>
        </p:txBody>
      </p:sp>
      <p:sp>
        <p:nvSpPr>
          <p:cNvPr id="4" name="Slide Number Placeholder 3">
            <a:extLst>
              <a:ext uri="{FF2B5EF4-FFF2-40B4-BE49-F238E27FC236}">
                <a16:creationId xmlns:a16="http://schemas.microsoft.com/office/drawing/2014/main" id="{C0556997-AC5E-4508-B4EE-DF347E92BAD8}"/>
              </a:ext>
            </a:extLst>
          </p:cNvPr>
          <p:cNvSpPr>
            <a:spLocks noGrp="1"/>
          </p:cNvSpPr>
          <p:nvPr>
            <p:ph type="sldNum" sz="quarter" idx="12"/>
          </p:nvPr>
        </p:nvSpPr>
        <p:spPr/>
        <p:txBody>
          <a:bodyPr/>
          <a:lstStyle/>
          <a:p>
            <a:fld id="{29AAD378-655A-49C6-813C-9FD132EF7440}" type="slidenum">
              <a:rPr lang="en-US" smtClean="0"/>
              <a:pPr/>
              <a:t>10</a:t>
            </a:fld>
            <a:endParaRPr lang="en-US" dirty="0"/>
          </a:p>
        </p:txBody>
      </p:sp>
      <p:pic>
        <p:nvPicPr>
          <p:cNvPr id="6" name="Picture 5">
            <a:extLst>
              <a:ext uri="{FF2B5EF4-FFF2-40B4-BE49-F238E27FC236}">
                <a16:creationId xmlns:a16="http://schemas.microsoft.com/office/drawing/2014/main" id="{B451FFA4-80DC-41B1-95E0-41E3F54F623C}"/>
              </a:ext>
            </a:extLst>
          </p:cNvPr>
          <p:cNvPicPr>
            <a:picLocks noChangeAspect="1"/>
          </p:cNvPicPr>
          <p:nvPr/>
        </p:nvPicPr>
        <p:blipFill>
          <a:blip r:embed="rId3"/>
          <a:stretch>
            <a:fillRect/>
          </a:stretch>
        </p:blipFill>
        <p:spPr>
          <a:xfrm>
            <a:off x="4238625" y="2499845"/>
            <a:ext cx="3714750" cy="2838450"/>
          </a:xfrm>
          <a:prstGeom prst="rect">
            <a:avLst/>
          </a:prstGeom>
        </p:spPr>
      </p:pic>
    </p:spTree>
    <p:extLst>
      <p:ext uri="{BB962C8B-B14F-4D97-AF65-F5344CB8AC3E}">
        <p14:creationId xmlns:p14="http://schemas.microsoft.com/office/powerpoint/2010/main" val="107527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904DA5B-1BE6-45D2-B0D9-48986FF8F34A}"/>
                  </a:ext>
                </a:extLst>
              </p:cNvPr>
              <p:cNvSpPr>
                <a:spLocks noGrp="1"/>
              </p:cNvSpPr>
              <p:nvPr>
                <p:ph idx="1"/>
              </p:nvPr>
            </p:nvSpPr>
            <p:spPr>
              <a:xfrm>
                <a:off x="166682" y="1332703"/>
                <a:ext cx="7919484" cy="4351338"/>
              </a:xfrm>
            </p:spPr>
            <p:txBody>
              <a:bodyPr/>
              <a:lstStyle/>
              <a:p>
                <a:r>
                  <a:rPr lang="en-US" dirty="0"/>
                  <a:t>I.e. there is no stochasticity in the environment, if agent takes action </a:t>
                </a:r>
                <a14:m>
                  <m:oMath xmlns:m="http://schemas.openxmlformats.org/officeDocument/2006/math">
                    <m:r>
                      <m:rPr>
                        <m:sty m:val="p"/>
                      </m:rPr>
                      <a:rPr lang="en-US" b="0" i="0" smtClean="0">
                        <a:latin typeface="Cambria Math" panose="02040503050406030204" pitchFamily="18" charset="0"/>
                      </a:rPr>
                      <m:t>up</m:t>
                    </m:r>
                  </m:oMath>
                </a14:m>
                <a:r>
                  <a:rPr lang="en-US" dirty="0"/>
                  <a:t>, it goes </a:t>
                </a:r>
                <a14:m>
                  <m:oMath xmlns:m="http://schemas.openxmlformats.org/officeDocument/2006/math">
                    <m:r>
                      <m:rPr>
                        <m:sty m:val="p"/>
                      </m:rPr>
                      <a:rPr lang="en-US" i="0" dirty="0" smtClean="0">
                        <a:latin typeface="Cambria Math" panose="02040503050406030204" pitchFamily="18" charset="0"/>
                      </a:rPr>
                      <m:t>up</m:t>
                    </m:r>
                  </m:oMath>
                </a14:m>
                <a:r>
                  <a:rPr lang="en-US" dirty="0"/>
                  <a:t>, etc.</a:t>
                </a:r>
              </a:p>
              <a:p>
                <a:r>
                  <a:rPr lang="en-US" dirty="0"/>
                  <a:t>What’s the optimal policy?</a:t>
                </a:r>
              </a:p>
              <a:p>
                <a:r>
                  <a:rPr lang="en-US" dirty="0"/>
                  <a:t>Can just use favorite path planning algorithm:</a:t>
                </a:r>
              </a:p>
              <a:p>
                <a:pPr lvl="1"/>
                <a:r>
                  <a:rPr lang="en-US" dirty="0"/>
                  <a:t>Dijkstra’s shortest path</a:t>
                </a:r>
              </a:p>
              <a:p>
                <a:pPr lvl="1"/>
                <a:r>
                  <a:rPr lang="en-US" dirty="0"/>
                  <a:t>A*</a:t>
                </a:r>
              </a:p>
              <a:p>
                <a:pPr lvl="1"/>
                <a:r>
                  <a:rPr lang="en-US" dirty="0"/>
                  <a:t>Bellman-Ford</a:t>
                </a:r>
              </a:p>
              <a:p>
                <a:r>
                  <a:rPr lang="en-US" dirty="0"/>
                  <a:t>Policy is deterministic, just picks the direction suggested by the shortest path</a:t>
                </a:r>
              </a:p>
            </p:txBody>
          </p:sp>
        </mc:Choice>
        <mc:Fallback xmlns="">
          <p:sp>
            <p:nvSpPr>
              <p:cNvPr id="2" name="Content Placeholder 1">
                <a:extLst>
                  <a:ext uri="{FF2B5EF4-FFF2-40B4-BE49-F238E27FC236}">
                    <a16:creationId xmlns:a16="http://schemas.microsoft.com/office/drawing/2014/main" id="{F904DA5B-1BE6-45D2-B0D9-48986FF8F34A}"/>
                  </a:ext>
                </a:extLst>
              </p:cNvPr>
              <p:cNvSpPr>
                <a:spLocks noGrp="1" noRot="1" noChangeAspect="1" noMove="1" noResize="1" noEditPoints="1" noAdjustHandles="1" noChangeArrowheads="1" noChangeShapeType="1" noTextEdit="1"/>
              </p:cNvSpPr>
              <p:nvPr>
                <p:ph idx="1"/>
              </p:nvPr>
            </p:nvSpPr>
            <p:spPr>
              <a:xfrm>
                <a:off x="166682" y="1332703"/>
                <a:ext cx="7919484" cy="4351338"/>
              </a:xfrm>
              <a:blipFill>
                <a:blip r:embed="rId2"/>
                <a:stretch>
                  <a:fillRect l="-924" t="-2384" r="-92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0A80BCC-FF6D-4742-A17D-40BAB5116A41}"/>
              </a:ext>
            </a:extLst>
          </p:cNvPr>
          <p:cNvSpPr>
            <a:spLocks noGrp="1"/>
          </p:cNvSpPr>
          <p:nvPr>
            <p:ph type="title"/>
          </p:nvPr>
        </p:nvSpPr>
        <p:spPr/>
        <p:txBody>
          <a:bodyPr/>
          <a:lstStyle/>
          <a:p>
            <a:r>
              <a:rPr lang="en-US" dirty="0"/>
              <a:t>Special case: Deterministic MDP</a:t>
            </a:r>
          </a:p>
        </p:txBody>
      </p:sp>
      <p:sp>
        <p:nvSpPr>
          <p:cNvPr id="4" name="Slide Number Placeholder 3">
            <a:extLst>
              <a:ext uri="{FF2B5EF4-FFF2-40B4-BE49-F238E27FC236}">
                <a16:creationId xmlns:a16="http://schemas.microsoft.com/office/drawing/2014/main" id="{F1F6485D-45D5-4C74-AEFE-ADFBEF8B5877}"/>
              </a:ext>
            </a:extLst>
          </p:cNvPr>
          <p:cNvSpPr>
            <a:spLocks noGrp="1"/>
          </p:cNvSpPr>
          <p:nvPr>
            <p:ph type="sldNum" sz="quarter" idx="12"/>
          </p:nvPr>
        </p:nvSpPr>
        <p:spPr/>
        <p:txBody>
          <a:bodyPr/>
          <a:lstStyle/>
          <a:p>
            <a:fld id="{29AAD378-655A-49C6-813C-9FD132EF7440}" type="slidenum">
              <a:rPr lang="en-US" smtClean="0"/>
              <a:pPr/>
              <a:t>11</a:t>
            </a:fld>
            <a:endParaRPr lang="en-US" dirty="0"/>
          </a:p>
        </p:txBody>
      </p:sp>
      <p:pic>
        <p:nvPicPr>
          <p:cNvPr id="6" name="Picture 5">
            <a:extLst>
              <a:ext uri="{FF2B5EF4-FFF2-40B4-BE49-F238E27FC236}">
                <a16:creationId xmlns:a16="http://schemas.microsoft.com/office/drawing/2014/main" id="{9726EB82-1167-44AF-960C-B400522392DE}"/>
              </a:ext>
            </a:extLst>
          </p:cNvPr>
          <p:cNvPicPr>
            <a:picLocks noChangeAspect="1"/>
          </p:cNvPicPr>
          <p:nvPr/>
        </p:nvPicPr>
        <p:blipFill>
          <a:blip r:embed="rId3"/>
          <a:stretch>
            <a:fillRect/>
          </a:stretch>
        </p:blipFill>
        <p:spPr>
          <a:xfrm>
            <a:off x="7683590" y="2031997"/>
            <a:ext cx="4267200" cy="2952750"/>
          </a:xfrm>
          <a:prstGeom prst="rect">
            <a:avLst/>
          </a:prstGeom>
        </p:spPr>
      </p:pic>
    </p:spTree>
    <p:extLst>
      <p:ext uri="{BB962C8B-B14F-4D97-AF65-F5344CB8AC3E}">
        <p14:creationId xmlns:p14="http://schemas.microsoft.com/office/powerpoint/2010/main" val="2938722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483BEB3-24FE-4EC1-962B-F7C0C323D14C}"/>
                  </a:ext>
                </a:extLst>
              </p:cNvPr>
              <p:cNvSpPr>
                <a:spLocks noGrp="1"/>
              </p:cNvSpPr>
              <p:nvPr>
                <p:ph idx="1"/>
              </p:nvPr>
            </p:nvSpPr>
            <p:spPr/>
            <p:txBody>
              <a:bodyPr/>
              <a:lstStyle/>
              <a:p>
                <a:r>
                  <a:rPr lang="en-US" dirty="0"/>
                  <a:t>Value function maps a state to its expected “value,” under a given policy </a:t>
                </a:r>
                <a14:m>
                  <m:oMath xmlns:m="http://schemas.openxmlformats.org/officeDocument/2006/math">
                    <m:r>
                      <a:rPr lang="en-US" b="0" i="1" smtClean="0">
                        <a:latin typeface="Cambria Math" panose="02040503050406030204" pitchFamily="18" charset="0"/>
                      </a:rPr>
                      <m:t>𝜋</m:t>
                    </m:r>
                  </m:oMath>
                </a14:m>
                <a:r>
                  <a:rPr lang="en-US" dirty="0"/>
                  <a:t>, i.e. the expected reward obtained by the agent by choosing actions consistent with </a:t>
                </a:r>
                <a14:m>
                  <m:oMath xmlns:m="http://schemas.openxmlformats.org/officeDocument/2006/math">
                    <m:r>
                      <a:rPr lang="en-US" b="0" i="1" smtClean="0">
                        <a:latin typeface="Cambria Math" panose="02040503050406030204" pitchFamily="18" charset="0"/>
                      </a:rPr>
                      <m:t>𝜋</m:t>
                    </m:r>
                  </m:oMath>
                </a14:m>
                <a:r>
                  <a:rPr lang="en-US" dirty="0"/>
                  <a:t> </a:t>
                </a:r>
              </a:p>
              <a:p>
                <a:r>
                  <a:rPr lang="en-US" dirty="0"/>
                  <a:t>Value function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ℝ</m:t>
                    </m:r>
                  </m:oMath>
                </a14:m>
                <a:r>
                  <a:rPr lang="en-US" dirty="0"/>
                  <a:t> </a:t>
                </a:r>
              </a:p>
              <a:p>
                <a:pPr marL="0" indent="0" algn="ctr">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𝜋</m:t>
                          </m:r>
                        </m:sub>
                      </m:sSub>
                      <m:d>
                        <m:dPr>
                          <m:begChr m:val="["/>
                          <m:endChr m:val="]"/>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𝑖</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sub>
                              </m:sSub>
                            </m:e>
                          </m:nary>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 =</m:t>
                              </m:r>
                              <m:r>
                                <a:rPr lang="en-US" b="0" i="1" smtClean="0">
                                  <a:latin typeface="Cambria Math" panose="02040503050406030204" pitchFamily="18" charset="0"/>
                                </a:rPr>
                                <m:t>𝑠</m:t>
                              </m:r>
                            </m:e>
                          </m:d>
                        </m:e>
                      </m:d>
                    </m:oMath>
                  </m:oMathPara>
                </a14:m>
                <a:endParaRPr lang="en-US" dirty="0"/>
              </a:p>
              <a:p>
                <a:r>
                  <a:rPr lang="en-US" dirty="0"/>
                  <a:t>Optimal value function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𝜋</m:t>
                            </m:r>
                          </m:lim>
                        </m:limLow>
                      </m:fNa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e>
                    </m:func>
                  </m:oMath>
                </a14:m>
                <a:r>
                  <a:rPr lang="en-US" dirty="0"/>
                  <a:t> , for all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oMath>
                </a14:m>
                <a:endParaRPr lang="en-US" dirty="0"/>
              </a:p>
              <a:p>
                <a:r>
                  <a:rPr lang="en-US" dirty="0"/>
                  <a:t>Optimal policy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𝜋</m:t>
                                </m:r>
                              </m:lim>
                            </m:limLow>
                          </m:fNa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e>
                        </m:func>
                      </m:e>
                    </m:func>
                  </m:oMath>
                </a14:m>
                <a:endParaRPr lang="en-US" dirty="0"/>
              </a:p>
            </p:txBody>
          </p:sp>
        </mc:Choice>
        <mc:Fallback xmlns="">
          <p:sp>
            <p:nvSpPr>
              <p:cNvPr id="2" name="Content Placeholder 1">
                <a:extLst>
                  <a:ext uri="{FF2B5EF4-FFF2-40B4-BE49-F238E27FC236}">
                    <a16:creationId xmlns:a16="http://schemas.microsoft.com/office/drawing/2014/main" id="{3483BEB3-24FE-4EC1-962B-F7C0C323D14C}"/>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585D038-8730-4E9F-B168-F807E707058B}"/>
              </a:ext>
            </a:extLst>
          </p:cNvPr>
          <p:cNvSpPr>
            <a:spLocks noGrp="1"/>
          </p:cNvSpPr>
          <p:nvPr>
            <p:ph type="title"/>
          </p:nvPr>
        </p:nvSpPr>
        <p:spPr/>
        <p:txBody>
          <a:bodyPr/>
          <a:lstStyle/>
          <a:p>
            <a:r>
              <a:rPr lang="en-US" dirty="0"/>
              <a:t>Value Function</a:t>
            </a:r>
          </a:p>
        </p:txBody>
      </p:sp>
      <p:sp>
        <p:nvSpPr>
          <p:cNvPr id="4" name="Slide Number Placeholder 3">
            <a:extLst>
              <a:ext uri="{FF2B5EF4-FFF2-40B4-BE49-F238E27FC236}">
                <a16:creationId xmlns:a16="http://schemas.microsoft.com/office/drawing/2014/main" id="{056B16DC-8C45-425C-A0A7-F2FA3094E03B}"/>
              </a:ext>
            </a:extLst>
          </p:cNvPr>
          <p:cNvSpPr>
            <a:spLocks noGrp="1"/>
          </p:cNvSpPr>
          <p:nvPr>
            <p:ph type="sldNum" sz="quarter" idx="12"/>
          </p:nvPr>
        </p:nvSpPr>
        <p:spPr/>
        <p:txBody>
          <a:bodyPr/>
          <a:lstStyle/>
          <a:p>
            <a:fld id="{29AAD378-655A-49C6-813C-9FD132EF7440}" type="slidenum">
              <a:rPr lang="en-US" smtClean="0"/>
              <a:pPr/>
              <a:t>12</a:t>
            </a:fld>
            <a:endParaRPr lang="en-US" dirty="0"/>
          </a:p>
        </p:txBody>
      </p:sp>
    </p:spTree>
    <p:extLst>
      <p:ext uri="{BB962C8B-B14F-4D97-AF65-F5344CB8AC3E}">
        <p14:creationId xmlns:p14="http://schemas.microsoft.com/office/powerpoint/2010/main" val="381474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842D596-2C8D-46D8-B6BB-C8D33A2E6B50}"/>
                  </a:ext>
                </a:extLst>
              </p:cNvPr>
              <p:cNvSpPr>
                <a:spLocks noGrp="1"/>
              </p:cNvSpPr>
              <p:nvPr>
                <p:ph idx="1"/>
              </p:nvPr>
            </p:nvSpPr>
            <p:spPr/>
            <p:txBody>
              <a:bodyPr>
                <a:normAutofit/>
              </a:bodyPr>
              <a:lstStyle/>
              <a:p>
                <a:r>
                  <a:rPr lang="en-US" dirty="0"/>
                  <a:t>Action-value function under a given policy </a:t>
                </a:r>
                <a14:m>
                  <m:oMath xmlns:m="http://schemas.openxmlformats.org/officeDocument/2006/math">
                    <m:r>
                      <a:rPr lang="en-US" b="0" i="1" smtClean="0">
                        <a:latin typeface="Cambria Math" panose="02040503050406030204" pitchFamily="18" charset="0"/>
                      </a:rPr>
                      <m:t>𝜋</m:t>
                    </m:r>
                  </m:oMath>
                </a14:m>
                <a:r>
                  <a:rPr lang="en-US" dirty="0"/>
                  <a:t> maps each 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 </m:t>
                    </m:r>
                  </m:oMath>
                </a14:m>
                <a:r>
                  <a:rPr lang="en-US" dirty="0"/>
                  <a:t>and action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oMath>
                </a14:m>
                <a:r>
                  <a:rPr lang="en-US" dirty="0"/>
                  <a:t>to the expected reward obtained from by executing </a:t>
                </a:r>
                <a14:m>
                  <m:oMath xmlns:m="http://schemas.openxmlformats.org/officeDocument/2006/math">
                    <m:r>
                      <a:rPr lang="en-US" b="0" i="1" smtClean="0">
                        <a:latin typeface="Cambria Math" panose="02040503050406030204" pitchFamily="18" charset="0"/>
                      </a:rPr>
                      <m:t>𝑎</m:t>
                    </m:r>
                  </m:oMath>
                </a14:m>
                <a:r>
                  <a:rPr lang="en-US" dirty="0"/>
                  <a:t> from </a:t>
                </a:r>
                <a14:m>
                  <m:oMath xmlns:m="http://schemas.openxmlformats.org/officeDocument/2006/math">
                    <m:r>
                      <a:rPr lang="en-US" b="0" i="1" smtClean="0">
                        <a:latin typeface="Cambria Math" panose="02040503050406030204" pitchFamily="18" charset="0"/>
                      </a:rPr>
                      <m:t>𝑠</m:t>
                    </m:r>
                  </m:oMath>
                </a14:m>
                <a:endParaRPr lang="en-US" b="0" dirty="0"/>
              </a:p>
              <a:p>
                <a:pPr marL="0" indent="0" algn="ctr">
                  <a:buNone/>
                </a:pPr>
                <a:endParaRPr lang="en-US" b="0" dirty="0">
                  <a:latin typeface="Cambria Math" panose="02040503050406030204" pitchFamily="18" charset="0"/>
                </a:endParaRP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𝜋</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oMath>
                </a14:m>
                <a:r>
                  <a:rPr lang="en-US" b="0" i="1" dirty="0">
                    <a:latin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𝜋</m:t>
                        </m:r>
                      </m:sub>
                    </m:sSub>
                    <m:d>
                      <m:dPr>
                        <m:begChr m:val="["/>
                        <m:endChr m:val="]"/>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𝑖</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sub>
                            </m:sSub>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𝑎</m:t>
                        </m:r>
                      </m:e>
                    </m:d>
                  </m:oMath>
                </a14:m>
                <a:endParaRPr lang="en-US" dirty="0"/>
              </a:p>
              <a:p>
                <a:endParaRPr lang="en-US" dirty="0"/>
              </a:p>
              <a:p>
                <a14:m>
                  <m:oMath xmlns:m="http://schemas.openxmlformats.org/officeDocument/2006/math">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𝑄</m:t>
                        </m:r>
                      </m:e>
                      <m:sup>
                        <m:r>
                          <a:rPr lang="en-US" b="0" i="1" smtClean="0">
                            <a:solidFill>
                              <a:srgbClr val="FF0000"/>
                            </a:solidFill>
                            <a:latin typeface="Cambria Math" panose="02040503050406030204" pitchFamily="18" charset="0"/>
                          </a:rPr>
                          <m:t>∗</m:t>
                        </m:r>
                      </m:sup>
                    </m:sSup>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𝑠</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𝑎</m:t>
                        </m:r>
                      </m:e>
                    </m:d>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𝜋</m:t>
                        </m:r>
                      </m:lim>
                    </m:limLow>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𝜋</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𝑉</m:t>
                            </m:r>
                          </m:e>
                          <m:sup>
                            <m:r>
                              <a:rPr lang="en-US" i="1">
                                <a:solidFill>
                                  <a:srgbClr val="FF0000"/>
                                </a:solidFill>
                                <a:latin typeface="Cambria Math" panose="02040503050406030204" pitchFamily="18" charset="0"/>
                              </a:rPr>
                              <m:t>∗</m:t>
                            </m:r>
                          </m:sup>
                        </m:sSup>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𝑆</m:t>
                                </m:r>
                              </m:e>
                              <m:sub>
                                <m:r>
                                  <a:rPr lang="en-US" i="1">
                                    <a:solidFill>
                                      <a:srgbClr val="FF0000"/>
                                    </a:solidFill>
                                    <a:latin typeface="Cambria Math" panose="02040503050406030204" pitchFamily="18" charset="0"/>
                                  </a:rPr>
                                  <m:t>𝑡</m:t>
                                </m:r>
                                <m:r>
                                  <a:rPr lang="en-US" i="1">
                                    <a:solidFill>
                                      <a:srgbClr val="FF0000"/>
                                    </a:solidFill>
                                    <a:latin typeface="Cambria Math" panose="02040503050406030204" pitchFamily="18" charset="0"/>
                                  </a:rPr>
                                  <m:t>+1</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𝑎</m:t>
                        </m:r>
                      </m:e>
                    </m:d>
                  </m:oMath>
                </a14:m>
                <a:endParaRPr lang="en-US" dirty="0"/>
              </a:p>
              <a:p>
                <a:pPr marL="0" indent="0">
                  <a:buNone/>
                </a:pPr>
                <a:endParaRPr lang="en-US" dirty="0"/>
              </a:p>
              <a:p>
                <a:pPr marL="0" indent="0" algn="ctr">
                  <a:buNone/>
                </a:pPr>
                <a:endParaRPr lang="en-US" b="0" i="1" dirty="0">
                  <a:latin typeface="Cambria Math" panose="02040503050406030204" pitchFamily="18" charset="0"/>
                </a:endParaRPr>
              </a:p>
            </p:txBody>
          </p:sp>
        </mc:Choice>
        <mc:Fallback xmlns="">
          <p:sp>
            <p:nvSpPr>
              <p:cNvPr id="2" name="Content Placeholder 1">
                <a:extLst>
                  <a:ext uri="{FF2B5EF4-FFF2-40B4-BE49-F238E27FC236}">
                    <a16:creationId xmlns:a16="http://schemas.microsoft.com/office/drawing/2014/main" id="{6842D596-2C8D-46D8-B6BB-C8D33A2E6B50}"/>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813B2E6-4F98-4764-B74D-D5CBCE9755B0}"/>
              </a:ext>
            </a:extLst>
          </p:cNvPr>
          <p:cNvSpPr>
            <a:spLocks noGrp="1"/>
          </p:cNvSpPr>
          <p:nvPr>
            <p:ph type="title"/>
          </p:nvPr>
        </p:nvSpPr>
        <p:spPr/>
        <p:txBody>
          <a:bodyPr/>
          <a:lstStyle/>
          <a:p>
            <a:r>
              <a:rPr lang="en-US" dirty="0"/>
              <a:t>Action value Function or Q function</a:t>
            </a:r>
          </a:p>
        </p:txBody>
      </p:sp>
      <p:sp>
        <p:nvSpPr>
          <p:cNvPr id="4" name="Slide Number Placeholder 3">
            <a:extLst>
              <a:ext uri="{FF2B5EF4-FFF2-40B4-BE49-F238E27FC236}">
                <a16:creationId xmlns:a16="http://schemas.microsoft.com/office/drawing/2014/main" id="{FF67E921-6C7D-4E31-AE97-27A6E85056CC}"/>
              </a:ext>
            </a:extLst>
          </p:cNvPr>
          <p:cNvSpPr>
            <a:spLocks noGrp="1"/>
          </p:cNvSpPr>
          <p:nvPr>
            <p:ph type="sldNum" sz="quarter" idx="12"/>
          </p:nvPr>
        </p:nvSpPr>
        <p:spPr/>
        <p:txBody>
          <a:bodyPr/>
          <a:lstStyle/>
          <a:p>
            <a:fld id="{29AAD378-655A-49C6-813C-9FD132EF7440}" type="slidenum">
              <a:rPr lang="en-US" smtClean="0"/>
              <a:pPr/>
              <a:t>13</a:t>
            </a:fld>
            <a:endParaRPr lang="en-US" dirty="0"/>
          </a:p>
        </p:txBody>
      </p:sp>
    </p:spTree>
    <p:extLst>
      <p:ext uri="{BB962C8B-B14F-4D97-AF65-F5344CB8AC3E}">
        <p14:creationId xmlns:p14="http://schemas.microsoft.com/office/powerpoint/2010/main" val="2528310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3A1BC3C-385E-469D-B1E8-6FC322C42286}"/>
                  </a:ext>
                </a:extLst>
              </p:cNvPr>
              <p:cNvSpPr>
                <a:spLocks noGrp="1"/>
              </p:cNvSpPr>
              <p:nvPr>
                <p:ph idx="1"/>
              </p:nvPr>
            </p:nvSpPr>
            <p:spPr/>
            <p:txBody>
              <a:bodyPr>
                <a:normAutofit/>
              </a:bodyPr>
              <a:lstStyle/>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0</m:t>
                            </m:r>
                          </m:sub>
                          <m:sup>
                            <m:r>
                              <a:rPr lang="en-US" i="1">
                                <a:latin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𝑖</m:t>
                                </m:r>
                              </m:sup>
                            </m:sSup>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sub>
                            </m:sSub>
                          </m:e>
                        </m:nary>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 =</m:t>
                            </m:r>
                            <m:r>
                              <a:rPr lang="en-US" i="1">
                                <a:latin typeface="Cambria Math" panose="02040503050406030204" pitchFamily="18" charset="0"/>
                              </a:rPr>
                              <m:t>𝑠</m:t>
                            </m:r>
                          </m:e>
                        </m:d>
                      </m:e>
                    </m:d>
                  </m:oMath>
                </a14:m>
                <a:endParaRPr lang="en-US" i="1" dirty="0">
                  <a:latin typeface="Cambria Math" panose="02040503050406030204" pitchFamily="18" charset="0"/>
                </a:endParaRPr>
              </a:p>
              <a:p>
                <a:r>
                  <a:rPr lang="en-US" b="0"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𝛾</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0</m:t>
                            </m:r>
                          </m:sub>
                          <m:sup>
                            <m:r>
                              <a:rPr lang="en-US" b="0" i="1" smtClean="0">
                                <a:latin typeface="Cambria Math" panose="02040503050406030204" pitchFamily="18" charset="0"/>
                              </a:rPr>
                              <m:t>∞</m:t>
                            </m:r>
                          </m:sup>
                          <m:e>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𝑖</m:t>
                                    </m:r>
                                  </m:sup>
                                </m:sSup>
                                <m:r>
                                  <a:rPr lang="en-US" b="0" i="1" smtClean="0">
                                    <a:latin typeface="Cambria Math" panose="02040503050406030204" pitchFamily="18" charset="0"/>
                                  </a:rPr>
                                  <m:t>𝑅</m:t>
                                </m:r>
                              </m:e>
                              <m: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e>
                    </m:d>
                  </m:oMath>
                </a14:m>
                <a:endParaRPr lang="en-US" b="0" dirty="0"/>
              </a:p>
              <a:p>
                <a:r>
                  <a:rPr lang="en-US" dirty="0"/>
                  <a:t>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𝔼</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𝛾</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𝐺</m:t>
                            </m:r>
                          </m:e>
                          <m:sub>
                            <m:r>
                              <a:rPr lang="en-US" b="0"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1</m:t>
                            </m:r>
                          </m:sub>
                        </m:sSub>
                      </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e>
                    </m:d>
                  </m:oMath>
                </a14:m>
                <a:endParaRPr lang="en-US" dirty="0"/>
              </a:p>
              <a:p>
                <a:r>
                  <a:rPr lang="en-US" dirty="0"/>
                  <a:t>            </a:t>
                </a:r>
                <a14:m>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𝑎</m:t>
                        </m:r>
                      </m:sub>
                      <m:sup/>
                      <m:e>
                        <m:r>
                          <a:rPr lang="en-US" b="0" i="1" smtClean="0">
                            <a:solidFill>
                              <a:srgbClr val="FF0000"/>
                            </a:solidFill>
                            <a:latin typeface="Cambria Math" panose="02040503050406030204" pitchFamily="18" charset="0"/>
                          </a:rPr>
                          <m:t>𝜋</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𝑎</m:t>
                            </m:r>
                          </m:e>
                          <m:e>
                            <m:r>
                              <a:rPr lang="en-US" b="0" i="1" smtClean="0">
                                <a:solidFill>
                                  <a:srgbClr val="FF0000"/>
                                </a:solidFill>
                                <a:latin typeface="Cambria Math" panose="02040503050406030204" pitchFamily="18" charset="0"/>
                              </a:rPr>
                              <m:t>𝑠</m:t>
                            </m:r>
                          </m:e>
                        </m:d>
                      </m:e>
                    </m:nary>
                    <m:nary>
                      <m:naryPr>
                        <m:chr m:val="∑"/>
                        <m:supHide m:val="on"/>
                        <m:ctrlPr>
                          <a:rPr lang="en-US" i="1" smtClean="0">
                            <a:solidFill>
                              <a:srgbClr val="00B0F0"/>
                            </a:solidFill>
                            <a:latin typeface="Cambria Math" panose="02040503050406030204" pitchFamily="18" charset="0"/>
                          </a:rPr>
                        </m:ctrlPr>
                      </m:naryPr>
                      <m:sub>
                        <m:sSup>
                          <m:sSupPr>
                            <m:ctrlPr>
                              <a:rPr lang="en-US" i="1">
                                <a:solidFill>
                                  <a:srgbClr val="00B0F0"/>
                                </a:solidFill>
                                <a:latin typeface="Cambria Math" panose="02040503050406030204" pitchFamily="18" charset="0"/>
                              </a:rPr>
                            </m:ctrlPr>
                          </m:sSupPr>
                          <m:e>
                            <m:r>
                              <m:rPr>
                                <m:brk m:alnAt="7"/>
                              </m:rPr>
                              <a:rPr lang="en-US" i="1">
                                <a:solidFill>
                                  <a:srgbClr val="00B0F0"/>
                                </a:solidFill>
                                <a:latin typeface="Cambria Math" panose="02040503050406030204" pitchFamily="18" charset="0"/>
                              </a:rPr>
                              <m:t>𝑠</m:t>
                            </m:r>
                          </m:e>
                          <m:sup>
                            <m:r>
                              <a:rPr lang="en-US" i="1">
                                <a:solidFill>
                                  <a:srgbClr val="00B0F0"/>
                                </a:solidFill>
                                <a:latin typeface="Cambria Math" panose="02040503050406030204" pitchFamily="18" charset="0"/>
                              </a:rPr>
                              <m:t>′</m:t>
                            </m:r>
                          </m:sup>
                        </m:sSup>
                        <m:r>
                          <m:rPr>
                            <m:brk m:alnAt="7"/>
                          </m:rP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𝑟</m:t>
                        </m:r>
                      </m:sub>
                      <m:sup/>
                      <m:e>
                        <m:r>
                          <a:rPr lang="en-US" i="1">
                            <a:solidFill>
                              <a:srgbClr val="00B0F0"/>
                            </a:solidFill>
                            <a:latin typeface="Cambria Math" panose="02040503050406030204" pitchFamily="18" charset="0"/>
                          </a:rPr>
                          <m:t>𝑝</m:t>
                        </m:r>
                        <m:d>
                          <m:dPr>
                            <m:ctrlPr>
                              <a:rPr lang="en-US" i="1">
                                <a:solidFill>
                                  <a:srgbClr val="00B0F0"/>
                                </a:solidFill>
                                <a:latin typeface="Cambria Math" panose="02040503050406030204" pitchFamily="18" charset="0"/>
                              </a:rPr>
                            </m:ctrlPr>
                          </m:dPr>
                          <m:e>
                            <m:sSup>
                              <m:sSupPr>
                                <m:ctrlPr>
                                  <a:rPr lang="en-US" i="1">
                                    <a:solidFill>
                                      <a:srgbClr val="00B0F0"/>
                                    </a:solidFill>
                                    <a:latin typeface="Cambria Math" panose="02040503050406030204" pitchFamily="18" charset="0"/>
                                  </a:rPr>
                                </m:ctrlPr>
                              </m:sSupPr>
                              <m:e>
                                <m:r>
                                  <a:rPr lang="en-US" i="1">
                                    <a:solidFill>
                                      <a:srgbClr val="00B0F0"/>
                                    </a:solidFill>
                                    <a:latin typeface="Cambria Math" panose="02040503050406030204" pitchFamily="18" charset="0"/>
                                  </a:rPr>
                                  <m:t>𝑠</m:t>
                                </m:r>
                              </m:e>
                              <m:sup>
                                <m:r>
                                  <a:rPr lang="en-US" i="1">
                                    <a:solidFill>
                                      <a:srgbClr val="00B0F0"/>
                                    </a:solidFill>
                                    <a:latin typeface="Cambria Math" panose="02040503050406030204" pitchFamily="18" charset="0"/>
                                  </a:rPr>
                                  <m:t>′</m:t>
                                </m:r>
                              </m:sup>
                            </m:sSup>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𝑟</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𝑠</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𝑎</m:t>
                            </m:r>
                          </m:e>
                        </m:d>
                      </m:e>
                    </m:nary>
                    <m:d>
                      <m:dPr>
                        <m:begChr m:val="["/>
                        <m:endChr m:val="]"/>
                        <m:ctrlPr>
                          <a:rPr lang="en-US" i="1">
                            <a:solidFill>
                              <a:srgbClr val="00B0F0"/>
                            </a:solidFill>
                            <a:latin typeface="Cambria Math" panose="02040503050406030204" pitchFamily="18" charset="0"/>
                          </a:rPr>
                        </m:ctrlPr>
                      </m:dPr>
                      <m:e>
                        <m:r>
                          <a:rPr lang="en-US" i="1">
                            <a:solidFill>
                              <a:srgbClr val="00B0F0"/>
                            </a:solidFill>
                            <a:latin typeface="Cambria Math" panose="02040503050406030204" pitchFamily="18" charset="0"/>
                          </a:rPr>
                          <m:t>𝑟</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𝛾</m:t>
                        </m:r>
                        <m:r>
                          <a:rPr lang="en-US" i="1">
                            <a:solidFill>
                              <a:srgbClr val="00B0F0"/>
                            </a:solidFill>
                            <a:latin typeface="Cambria Math" panose="02040503050406030204" pitchFamily="18" charset="0"/>
                          </a:rPr>
                          <m:t>𝔼</m:t>
                        </m:r>
                        <m:d>
                          <m:dPr>
                            <m:begChr m:val="["/>
                            <m:endChr m:val="]"/>
                            <m:ctrlPr>
                              <a:rPr lang="en-US" i="1">
                                <a:solidFill>
                                  <a:srgbClr val="00B0F0"/>
                                </a:solidFill>
                                <a:latin typeface="Cambria Math" panose="02040503050406030204" pitchFamily="18" charset="0"/>
                              </a:rPr>
                            </m:ctrlPr>
                          </m:dPr>
                          <m:e>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𝐺</m:t>
                                </m:r>
                              </m:e>
                              <m:sub>
                                <m:r>
                                  <a:rPr lang="en-US" i="1">
                                    <a:solidFill>
                                      <a:srgbClr val="00B0F0"/>
                                    </a:solidFill>
                                    <a:latin typeface="Cambria Math" panose="02040503050406030204" pitchFamily="18" charset="0"/>
                                  </a:rPr>
                                  <m:t>𝑡</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1</m:t>
                                </m:r>
                              </m:sub>
                            </m:sSub>
                            <m:r>
                              <a:rPr lang="en-US" i="1">
                                <a:solidFill>
                                  <a:srgbClr val="00B0F0"/>
                                </a:solidFill>
                                <a:latin typeface="Cambria Math" panose="02040503050406030204" pitchFamily="18" charset="0"/>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𝑆</m:t>
                                </m:r>
                              </m:e>
                              <m:sub>
                                <m:r>
                                  <a:rPr lang="en-US" i="1">
                                    <a:solidFill>
                                      <a:srgbClr val="00B0F0"/>
                                    </a:solidFill>
                                    <a:latin typeface="Cambria Math" panose="02040503050406030204" pitchFamily="18" charset="0"/>
                                  </a:rPr>
                                  <m:t>𝑡</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1</m:t>
                                </m:r>
                              </m:sub>
                            </m:sSub>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𝑠</m:t>
                            </m:r>
                            <m:r>
                              <a:rPr lang="en-US" i="1">
                                <a:solidFill>
                                  <a:srgbClr val="00B0F0"/>
                                </a:solidFill>
                                <a:latin typeface="Cambria Math" panose="02040503050406030204" pitchFamily="18" charset="0"/>
                              </a:rPr>
                              <m:t>′</m:t>
                            </m:r>
                          </m:e>
                        </m:d>
                      </m:e>
                    </m:d>
                  </m:oMath>
                </a14:m>
                <a:r>
                  <a:rPr lang="en-US" dirty="0"/>
                  <a:t>, for all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a:p>
                <a:r>
                  <a:rPr lang="en-US" dirty="0"/>
                  <a:t>Expected value is the sum over all actions of the product of:</a:t>
                </a:r>
              </a:p>
              <a:p>
                <a:pPr lvl="1"/>
                <a:r>
                  <a:rPr lang="en-US" dirty="0">
                    <a:solidFill>
                      <a:srgbClr val="FF0000"/>
                    </a:solidFill>
                  </a:rPr>
                  <a:t>probability of executing action </a:t>
                </a:r>
                <a14:m>
                  <m:oMath xmlns:m="http://schemas.openxmlformats.org/officeDocument/2006/math">
                    <m:r>
                      <a:rPr lang="en-US" b="0" i="1" smtClean="0">
                        <a:solidFill>
                          <a:srgbClr val="FF0000"/>
                        </a:solidFill>
                        <a:latin typeface="Cambria Math" panose="02040503050406030204" pitchFamily="18" charset="0"/>
                      </a:rPr>
                      <m:t>𝑎</m:t>
                    </m:r>
                  </m:oMath>
                </a14:m>
                <a:r>
                  <a:rPr lang="en-US" dirty="0">
                    <a:solidFill>
                      <a:srgbClr val="FF0000"/>
                    </a:solidFill>
                  </a:rPr>
                  <a:t> (which is </a:t>
                </a:r>
                <a14:m>
                  <m:oMath xmlns:m="http://schemas.openxmlformats.org/officeDocument/2006/math">
                    <m:r>
                      <a:rPr lang="en-US" b="0" i="1" smtClean="0">
                        <a:solidFill>
                          <a:srgbClr val="FF0000"/>
                        </a:solidFill>
                        <a:latin typeface="Cambria Math" panose="02040503050406030204" pitchFamily="18" charset="0"/>
                      </a:rPr>
                      <m:t>𝜋</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𝑎</m:t>
                        </m:r>
                      </m:e>
                      <m:e>
                        <m:r>
                          <a:rPr lang="en-US" b="0" i="1" smtClean="0">
                            <a:solidFill>
                              <a:srgbClr val="FF0000"/>
                            </a:solidFill>
                            <a:latin typeface="Cambria Math" panose="02040503050406030204" pitchFamily="18" charset="0"/>
                          </a:rPr>
                          <m:t>𝑠</m:t>
                        </m:r>
                      </m:e>
                    </m:d>
                  </m:oMath>
                </a14:m>
                <a:r>
                  <a:rPr lang="en-US" dirty="0">
                    <a:solidFill>
                      <a:srgbClr val="FF0000"/>
                    </a:solidFill>
                  </a:rPr>
                  <a:t>) </a:t>
                </a:r>
              </a:p>
              <a:p>
                <a:pPr lvl="1"/>
                <a:r>
                  <a:rPr lang="en-US" dirty="0">
                    <a:solidFill>
                      <a:srgbClr val="00B0F0"/>
                    </a:solidFill>
                  </a:rPr>
                  <a:t>expected value of the return: </a:t>
                </a:r>
              </a:p>
              <a:p>
                <a:pPr lvl="2"/>
                <a:r>
                  <a:rPr lang="en-US" dirty="0">
                    <a:solidFill>
                      <a:srgbClr val="00B0F0"/>
                    </a:solidFill>
                  </a:rPr>
                  <a:t>probability of going to state </a:t>
                </a:r>
                <a14:m>
                  <m:oMath xmlns:m="http://schemas.openxmlformats.org/officeDocument/2006/math">
                    <m:r>
                      <a:rPr lang="en-US" b="0" i="1" smtClean="0">
                        <a:solidFill>
                          <a:srgbClr val="00B0F0"/>
                        </a:solidFill>
                        <a:latin typeface="Cambria Math" panose="02040503050406030204" pitchFamily="18" charset="0"/>
                      </a:rPr>
                      <m:t>𝑠</m:t>
                    </m:r>
                    <m:r>
                      <a:rPr lang="en-US" b="0" i="1" smtClean="0">
                        <a:solidFill>
                          <a:srgbClr val="00B0F0"/>
                        </a:solidFill>
                        <a:latin typeface="Cambria Math" panose="02040503050406030204" pitchFamily="18" charset="0"/>
                      </a:rPr>
                      <m:t>′</m:t>
                    </m:r>
                  </m:oMath>
                </a14:m>
                <a:r>
                  <a:rPr lang="en-US" dirty="0">
                    <a:solidFill>
                      <a:srgbClr val="00B0F0"/>
                    </a:solidFill>
                  </a:rPr>
                  <a:t> and getting reward </a:t>
                </a:r>
                <a14:m>
                  <m:oMath xmlns:m="http://schemas.openxmlformats.org/officeDocument/2006/math">
                    <m:r>
                      <a:rPr lang="en-US" b="0" i="1" smtClean="0">
                        <a:solidFill>
                          <a:srgbClr val="00B0F0"/>
                        </a:solidFill>
                        <a:latin typeface="Cambria Math" panose="02040503050406030204" pitchFamily="18" charset="0"/>
                      </a:rPr>
                      <m:t>𝑟</m:t>
                    </m:r>
                  </m:oMath>
                </a14:m>
                <a:r>
                  <a:rPr lang="en-US" dirty="0">
                    <a:solidFill>
                      <a:srgbClr val="00B0F0"/>
                    </a:solidFill>
                  </a:rPr>
                  <a:t> </a:t>
                </a:r>
              </a:p>
              <a:p>
                <a:pPr lvl="2"/>
                <a:r>
                  <a:rPr lang="en-US" dirty="0">
                    <a:solidFill>
                      <a:srgbClr val="00B0F0"/>
                    </a:solidFill>
                  </a:rPr>
                  <a:t>Return from state </a:t>
                </a:r>
                <a14:m>
                  <m:oMath xmlns:m="http://schemas.openxmlformats.org/officeDocument/2006/math">
                    <m:r>
                      <a:rPr lang="en-US" b="0" i="1" smtClean="0">
                        <a:solidFill>
                          <a:srgbClr val="00B0F0"/>
                        </a:solidFill>
                        <a:latin typeface="Cambria Math" panose="02040503050406030204" pitchFamily="18" charset="0"/>
                      </a:rPr>
                      <m:t>𝑠</m:t>
                    </m:r>
                    <m:r>
                      <a:rPr lang="en-US" b="0" i="1" smtClean="0">
                        <a:solidFill>
                          <a:srgbClr val="00B0F0"/>
                        </a:solidFill>
                        <a:latin typeface="Cambria Math" panose="02040503050406030204" pitchFamily="18" charset="0"/>
                      </a:rPr>
                      <m:t>′</m:t>
                    </m:r>
                  </m:oMath>
                </a14:m>
                <a:endParaRPr lang="en-US" dirty="0">
                  <a:solidFill>
                    <a:srgbClr val="00B0F0"/>
                  </a:solidFill>
                </a:endParaRPr>
              </a:p>
            </p:txBody>
          </p:sp>
        </mc:Choice>
        <mc:Fallback xmlns="">
          <p:sp>
            <p:nvSpPr>
              <p:cNvPr id="2" name="Content Placeholder 1">
                <a:extLst>
                  <a:ext uri="{FF2B5EF4-FFF2-40B4-BE49-F238E27FC236}">
                    <a16:creationId xmlns:a16="http://schemas.microsoft.com/office/drawing/2014/main" id="{E3A1BC3C-385E-469D-B1E8-6FC322C42286}"/>
                  </a:ext>
                </a:extLst>
              </p:cNvPr>
              <p:cNvSpPr>
                <a:spLocks noGrp="1" noRot="1" noChangeAspect="1" noMove="1" noResize="1" noEditPoints="1" noAdjustHandles="1" noChangeArrowheads="1" noChangeShapeType="1" noTextEdit="1"/>
              </p:cNvSpPr>
              <p:nvPr>
                <p:ph idx="1"/>
              </p:nvPr>
            </p:nvSpPr>
            <p:spPr>
              <a:blipFill>
                <a:blip r:embed="rId2"/>
                <a:stretch>
                  <a:fillRect l="-6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34B144C-C143-4B41-9CA2-1614CB67D951}"/>
              </a:ext>
            </a:extLst>
          </p:cNvPr>
          <p:cNvSpPr>
            <a:spLocks noGrp="1"/>
          </p:cNvSpPr>
          <p:nvPr>
            <p:ph type="title"/>
          </p:nvPr>
        </p:nvSpPr>
        <p:spPr/>
        <p:txBody>
          <a:bodyPr/>
          <a:lstStyle/>
          <a:p>
            <a:r>
              <a:rPr lang="en-US" dirty="0"/>
              <a:t>Bellman Equation</a:t>
            </a:r>
          </a:p>
        </p:txBody>
      </p:sp>
      <p:sp>
        <p:nvSpPr>
          <p:cNvPr id="4" name="Slide Number Placeholder 3">
            <a:extLst>
              <a:ext uri="{FF2B5EF4-FFF2-40B4-BE49-F238E27FC236}">
                <a16:creationId xmlns:a16="http://schemas.microsoft.com/office/drawing/2014/main" id="{F9428D6C-3981-449C-89D7-586C71897AF5}"/>
              </a:ext>
            </a:extLst>
          </p:cNvPr>
          <p:cNvSpPr>
            <a:spLocks noGrp="1"/>
          </p:cNvSpPr>
          <p:nvPr>
            <p:ph type="sldNum" sz="quarter" idx="12"/>
          </p:nvPr>
        </p:nvSpPr>
        <p:spPr/>
        <p:txBody>
          <a:bodyPr/>
          <a:lstStyle/>
          <a:p>
            <a:fld id="{29AAD378-655A-49C6-813C-9FD132EF7440}" type="slidenum">
              <a:rPr lang="en-US" smtClean="0"/>
              <a:pPr/>
              <a:t>14</a:t>
            </a:fld>
            <a:endParaRPr lang="en-US" dirty="0"/>
          </a:p>
        </p:txBody>
      </p:sp>
    </p:spTree>
    <p:extLst>
      <p:ext uri="{BB962C8B-B14F-4D97-AF65-F5344CB8AC3E}">
        <p14:creationId xmlns:p14="http://schemas.microsoft.com/office/powerpoint/2010/main" val="49297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3A1BC3C-385E-469D-B1E8-6FC322C42286}"/>
                  </a:ext>
                </a:extLst>
              </p:cNvPr>
              <p:cNvSpPr>
                <a:spLocks noGrp="1"/>
              </p:cNvSpPr>
              <p:nvPr>
                <p:ph idx="1"/>
              </p:nvPr>
            </p:nvSpPr>
            <p:spPr/>
            <p:txBody>
              <a:bodyPr>
                <a:normAutofit/>
              </a:bodyPr>
              <a:lstStyle/>
              <a:p>
                <a14:m>
                  <m:oMath xmlns:m="http://schemas.openxmlformats.org/officeDocument/2006/math">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panose="02040503050406030204" pitchFamily="18" charset="0"/>
                          </a:rPr>
                          <m:t>𝑉</m:t>
                        </m:r>
                      </m:e>
                      <m:sup>
                        <m:r>
                          <a:rPr lang="en-US" b="0" i="1" smtClean="0">
                            <a:solidFill>
                              <a:schemeClr val="accent6">
                                <a:lumMod val="75000"/>
                              </a:schemeClr>
                            </a:solidFill>
                            <a:latin typeface="Cambria Math" panose="02040503050406030204" pitchFamily="18" charset="0"/>
                          </a:rPr>
                          <m:t>𝜋</m:t>
                        </m:r>
                      </m:sup>
                    </m:sSup>
                    <m:d>
                      <m:dPr>
                        <m:ctrlPr>
                          <a:rPr lang="en-US" b="0" i="1" smtClean="0">
                            <a:solidFill>
                              <a:schemeClr val="accent6">
                                <a:lumMod val="75000"/>
                              </a:schemeClr>
                            </a:solidFill>
                            <a:latin typeface="Cambria Math" panose="02040503050406030204" pitchFamily="18" charset="0"/>
                          </a:rPr>
                        </m:ctrlPr>
                      </m:dPr>
                      <m:e>
                        <m:r>
                          <a:rPr lang="en-US" b="0" i="1" smtClean="0">
                            <a:solidFill>
                              <a:schemeClr val="accent6">
                                <a:lumMod val="75000"/>
                              </a:schemeClr>
                            </a:solidFill>
                            <a:latin typeface="Cambria Math" panose="02040503050406030204" pitchFamily="18" charset="0"/>
                          </a:rPr>
                          <m:t>𝑠</m:t>
                        </m:r>
                      </m:e>
                    </m:d>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0</m:t>
                            </m:r>
                          </m:sub>
                          <m:sup>
                            <m:r>
                              <a:rPr lang="en-US" i="1">
                                <a:latin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𝑖</m:t>
                                </m:r>
                              </m:sup>
                            </m:sSup>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sub>
                            </m:sSub>
                          </m:e>
                        </m:nary>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 =</m:t>
                            </m:r>
                            <m:r>
                              <a:rPr lang="en-US" i="1">
                                <a:latin typeface="Cambria Math" panose="02040503050406030204" pitchFamily="18" charset="0"/>
                              </a:rPr>
                              <m:t>𝑠</m:t>
                            </m:r>
                          </m:e>
                        </m:d>
                      </m:e>
                    </m:d>
                  </m:oMath>
                </a14:m>
                <a:endParaRPr lang="en-US" i="1" dirty="0">
                  <a:latin typeface="Cambria Math" panose="02040503050406030204" pitchFamily="18" charset="0"/>
                </a:endParaRPr>
              </a:p>
              <a:p>
                <a:r>
                  <a:rPr lang="en-US" b="0"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𝛾</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0</m:t>
                            </m:r>
                          </m:sub>
                          <m:sup>
                            <m:r>
                              <a:rPr lang="en-US" b="0" i="1" smtClean="0">
                                <a:latin typeface="Cambria Math" panose="02040503050406030204" pitchFamily="18" charset="0"/>
                              </a:rPr>
                              <m:t>∞</m:t>
                            </m:r>
                          </m:sup>
                          <m:e>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𝑖</m:t>
                                    </m:r>
                                  </m:sup>
                                </m:sSup>
                                <m:r>
                                  <a:rPr lang="en-US" b="0" i="1" smtClean="0">
                                    <a:latin typeface="Cambria Math" panose="02040503050406030204" pitchFamily="18" charset="0"/>
                                  </a:rPr>
                                  <m:t>𝑅</m:t>
                                </m:r>
                              </m:e>
                              <m: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e>
                    </m:d>
                  </m:oMath>
                </a14:m>
                <a:endParaRPr lang="en-US" b="0" dirty="0"/>
              </a:p>
              <a:p>
                <a:r>
                  <a:rPr lang="en-US" dirty="0"/>
                  <a:t>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𝔼</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𝛾</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𝐺</m:t>
                            </m:r>
                          </m:e>
                          <m:sub>
                            <m:r>
                              <a:rPr lang="en-US" b="0"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1</m:t>
                            </m:r>
                          </m:sub>
                        </m:sSub>
                      </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e>
                    </m:d>
                  </m:oMath>
                </a14:m>
                <a:endParaRPr lang="en-US" dirty="0"/>
              </a:p>
              <a:p>
                <a:r>
                  <a:rPr lang="en-US" dirty="0"/>
                  <a:t>            </a:t>
                </a:r>
                <a14:m>
                  <m:oMath xmlns:m="http://schemas.openxmlformats.org/officeDocument/2006/math">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𝑎</m:t>
                        </m:r>
                      </m:sub>
                      <m:sup/>
                      <m:e>
                        <m:r>
                          <a:rPr lang="en-US" i="1" smtClean="0">
                            <a:solidFill>
                              <a:srgbClr val="FF0000"/>
                            </a:solidFill>
                            <a:latin typeface="Cambria Math" panose="02040503050406030204" pitchFamily="18" charset="0"/>
                          </a:rPr>
                          <m:t>𝜋</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𝑎</m:t>
                            </m:r>
                          </m:e>
                          <m:e>
                            <m:r>
                              <a:rPr lang="en-US" i="1">
                                <a:solidFill>
                                  <a:srgbClr val="FF0000"/>
                                </a:solidFill>
                                <a:latin typeface="Cambria Math" panose="02040503050406030204" pitchFamily="18" charset="0"/>
                              </a:rPr>
                              <m:t>𝑠</m:t>
                            </m:r>
                          </m:e>
                        </m:d>
                      </m:e>
                    </m:nary>
                    <m:nary>
                      <m:naryPr>
                        <m:chr m:val="∑"/>
                        <m:supHide m:val="on"/>
                        <m:ctrlPr>
                          <a:rPr lang="en-US" i="1" smtClean="0">
                            <a:solidFill>
                              <a:srgbClr val="00B0F0"/>
                            </a:solidFill>
                            <a:latin typeface="Cambria Math" panose="02040503050406030204" pitchFamily="18" charset="0"/>
                          </a:rPr>
                        </m:ctrlPr>
                      </m:naryPr>
                      <m:sub>
                        <m:sSup>
                          <m:sSupPr>
                            <m:ctrlPr>
                              <a:rPr lang="en-US" i="1">
                                <a:solidFill>
                                  <a:srgbClr val="00B0F0"/>
                                </a:solidFill>
                                <a:latin typeface="Cambria Math" panose="02040503050406030204" pitchFamily="18" charset="0"/>
                              </a:rPr>
                            </m:ctrlPr>
                          </m:sSupPr>
                          <m:e>
                            <m:r>
                              <m:rPr>
                                <m:brk m:alnAt="7"/>
                              </m:rPr>
                              <a:rPr lang="en-US" i="1">
                                <a:solidFill>
                                  <a:srgbClr val="00B0F0"/>
                                </a:solidFill>
                                <a:latin typeface="Cambria Math" panose="02040503050406030204" pitchFamily="18" charset="0"/>
                              </a:rPr>
                              <m:t>𝑠</m:t>
                            </m:r>
                          </m:e>
                          <m:sup>
                            <m:r>
                              <a:rPr lang="en-US" i="1">
                                <a:solidFill>
                                  <a:srgbClr val="00B0F0"/>
                                </a:solidFill>
                                <a:latin typeface="Cambria Math" panose="02040503050406030204" pitchFamily="18" charset="0"/>
                              </a:rPr>
                              <m:t>′</m:t>
                            </m:r>
                          </m:sup>
                        </m:sSup>
                        <m:r>
                          <m:rPr>
                            <m:brk m:alnAt="7"/>
                          </m:rP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𝑟</m:t>
                        </m:r>
                      </m:sub>
                      <m:sup/>
                      <m:e>
                        <m:r>
                          <a:rPr lang="en-US" i="1">
                            <a:solidFill>
                              <a:srgbClr val="00B0F0"/>
                            </a:solidFill>
                            <a:latin typeface="Cambria Math" panose="02040503050406030204" pitchFamily="18" charset="0"/>
                          </a:rPr>
                          <m:t>𝑝</m:t>
                        </m:r>
                        <m:d>
                          <m:dPr>
                            <m:ctrlPr>
                              <a:rPr lang="en-US" i="1">
                                <a:solidFill>
                                  <a:srgbClr val="00B0F0"/>
                                </a:solidFill>
                                <a:latin typeface="Cambria Math" panose="02040503050406030204" pitchFamily="18" charset="0"/>
                              </a:rPr>
                            </m:ctrlPr>
                          </m:dPr>
                          <m:e>
                            <m:sSup>
                              <m:sSupPr>
                                <m:ctrlPr>
                                  <a:rPr lang="en-US" i="1">
                                    <a:solidFill>
                                      <a:srgbClr val="00B0F0"/>
                                    </a:solidFill>
                                    <a:latin typeface="Cambria Math" panose="02040503050406030204" pitchFamily="18" charset="0"/>
                                  </a:rPr>
                                </m:ctrlPr>
                              </m:sSupPr>
                              <m:e>
                                <m:r>
                                  <a:rPr lang="en-US" i="1">
                                    <a:solidFill>
                                      <a:srgbClr val="00B0F0"/>
                                    </a:solidFill>
                                    <a:latin typeface="Cambria Math" panose="02040503050406030204" pitchFamily="18" charset="0"/>
                                  </a:rPr>
                                  <m:t>𝑠</m:t>
                                </m:r>
                              </m:e>
                              <m:sup>
                                <m:r>
                                  <a:rPr lang="en-US" i="1">
                                    <a:solidFill>
                                      <a:srgbClr val="00B0F0"/>
                                    </a:solidFill>
                                    <a:latin typeface="Cambria Math" panose="02040503050406030204" pitchFamily="18" charset="0"/>
                                  </a:rPr>
                                  <m:t>′</m:t>
                                </m:r>
                              </m:sup>
                            </m:sSup>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𝑟</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𝑠</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𝑎</m:t>
                            </m:r>
                          </m:e>
                        </m:d>
                      </m:e>
                    </m:nary>
                    <m:d>
                      <m:dPr>
                        <m:begChr m:val="["/>
                        <m:endChr m:val="]"/>
                        <m:ctrlPr>
                          <a:rPr lang="en-US" i="1">
                            <a:solidFill>
                              <a:srgbClr val="00B0F0"/>
                            </a:solidFill>
                            <a:latin typeface="Cambria Math" panose="02040503050406030204" pitchFamily="18" charset="0"/>
                          </a:rPr>
                        </m:ctrlPr>
                      </m:dPr>
                      <m:e>
                        <m:r>
                          <a:rPr lang="en-US" i="1">
                            <a:solidFill>
                              <a:srgbClr val="00B0F0"/>
                            </a:solidFill>
                            <a:latin typeface="Cambria Math" panose="02040503050406030204" pitchFamily="18" charset="0"/>
                          </a:rPr>
                          <m:t>𝑟</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𝛾</m:t>
                        </m:r>
                        <m:r>
                          <a:rPr lang="en-US" i="1">
                            <a:solidFill>
                              <a:srgbClr val="00B0F0"/>
                            </a:solidFill>
                            <a:latin typeface="Cambria Math" panose="02040503050406030204" pitchFamily="18" charset="0"/>
                          </a:rPr>
                          <m:t>𝔼</m:t>
                        </m:r>
                        <m:d>
                          <m:dPr>
                            <m:begChr m:val="["/>
                            <m:endChr m:val="]"/>
                            <m:ctrlPr>
                              <a:rPr lang="en-US" i="1">
                                <a:solidFill>
                                  <a:srgbClr val="00B0F0"/>
                                </a:solidFill>
                                <a:latin typeface="Cambria Math" panose="02040503050406030204" pitchFamily="18" charset="0"/>
                              </a:rPr>
                            </m:ctrlPr>
                          </m:dPr>
                          <m:e>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𝐺</m:t>
                                </m:r>
                              </m:e>
                              <m:sub>
                                <m:r>
                                  <a:rPr lang="en-US" i="1">
                                    <a:solidFill>
                                      <a:srgbClr val="00B0F0"/>
                                    </a:solidFill>
                                    <a:latin typeface="Cambria Math" panose="02040503050406030204" pitchFamily="18" charset="0"/>
                                  </a:rPr>
                                  <m:t>𝑡</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1</m:t>
                                </m:r>
                              </m:sub>
                            </m:sSub>
                            <m:r>
                              <a:rPr lang="en-US" i="1">
                                <a:solidFill>
                                  <a:srgbClr val="00B0F0"/>
                                </a:solidFill>
                                <a:latin typeface="Cambria Math" panose="02040503050406030204" pitchFamily="18" charset="0"/>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𝑆</m:t>
                                </m:r>
                              </m:e>
                              <m:sub>
                                <m:r>
                                  <a:rPr lang="en-US" i="1">
                                    <a:solidFill>
                                      <a:srgbClr val="00B0F0"/>
                                    </a:solidFill>
                                    <a:latin typeface="Cambria Math" panose="02040503050406030204" pitchFamily="18" charset="0"/>
                                  </a:rPr>
                                  <m:t>𝑡</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1</m:t>
                                </m:r>
                              </m:sub>
                            </m:sSub>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𝑠</m:t>
                            </m:r>
                            <m:r>
                              <a:rPr lang="en-US" i="1">
                                <a:solidFill>
                                  <a:srgbClr val="00B0F0"/>
                                </a:solidFill>
                                <a:latin typeface="Cambria Math" panose="02040503050406030204" pitchFamily="18" charset="0"/>
                              </a:rPr>
                              <m:t>′</m:t>
                            </m:r>
                          </m:e>
                        </m:d>
                      </m:e>
                    </m:d>
                  </m:oMath>
                </a14:m>
                <a:endParaRPr lang="en-US" dirty="0"/>
              </a:p>
              <a:p>
                <a:r>
                  <a:rPr lang="en-US" dirty="0"/>
                  <a:t>            </a:t>
                </a:r>
                <a14:m>
                  <m:oMath xmlns:m="http://schemas.openxmlformats.org/officeDocument/2006/math">
                    <m:r>
                      <a:rPr lang="en-US" b="0" i="1" smtClean="0">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𝑎</m:t>
                        </m:r>
                      </m:sub>
                      <m:sup/>
                      <m:e>
                        <m:r>
                          <a:rPr lang="en-US" i="1" smtClean="0">
                            <a:solidFill>
                              <a:srgbClr val="FF0000"/>
                            </a:solidFill>
                            <a:latin typeface="Cambria Math" panose="02040503050406030204" pitchFamily="18" charset="0"/>
                          </a:rPr>
                          <m:t>𝜋</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𝑎</m:t>
                            </m:r>
                          </m:e>
                          <m:e>
                            <m:r>
                              <a:rPr lang="en-US" i="1">
                                <a:solidFill>
                                  <a:srgbClr val="FF0000"/>
                                </a:solidFill>
                                <a:latin typeface="Cambria Math" panose="02040503050406030204" pitchFamily="18" charset="0"/>
                              </a:rPr>
                              <m:t>𝑠</m:t>
                            </m:r>
                          </m:e>
                        </m:d>
                      </m:e>
                    </m:nary>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m:rPr>
                                <m:brk m:alnAt="7"/>
                              </m:rPr>
                              <a:rPr lang="en-US" i="1">
                                <a:latin typeface="Cambria Math" panose="02040503050406030204" pitchFamily="18" charset="0"/>
                              </a:rPr>
                              <m:t>𝑠</m:t>
                            </m:r>
                          </m:e>
                          <m:sup>
                            <m:r>
                              <a:rPr lang="en-US" i="1">
                                <a:latin typeface="Cambria Math" panose="02040503050406030204" pitchFamily="18" charset="0"/>
                              </a:rPr>
                              <m:t>′</m:t>
                            </m:r>
                          </m:sup>
                        </m:sSup>
                        <m:r>
                          <m:rPr>
                            <m:brk m:alnAt="7"/>
                          </m:rPr>
                          <a:rPr lang="en-US" i="1">
                            <a:latin typeface="Cambria Math" panose="02040503050406030204" pitchFamily="18" charset="0"/>
                          </a:rPr>
                          <m:t>,</m:t>
                        </m:r>
                        <m:r>
                          <a:rPr lang="en-US" i="1">
                            <a:latin typeface="Cambria Math" panose="02040503050406030204" pitchFamily="18" charset="0"/>
                          </a:rPr>
                          <m:t>𝑟</m:t>
                        </m:r>
                      </m:sub>
                      <m:sup/>
                      <m:e>
                        <m:r>
                          <a:rPr lang="en-US" i="1" smtClean="0">
                            <a:solidFill>
                              <a:srgbClr val="00B0F0"/>
                            </a:solidFill>
                            <a:latin typeface="Cambria Math" panose="02040503050406030204" pitchFamily="18" charset="0"/>
                          </a:rPr>
                          <m:t>𝑝</m:t>
                        </m:r>
                        <m:d>
                          <m:dPr>
                            <m:ctrlPr>
                              <a:rPr lang="en-US" i="1">
                                <a:solidFill>
                                  <a:srgbClr val="00B0F0"/>
                                </a:solidFill>
                                <a:latin typeface="Cambria Math" panose="02040503050406030204" pitchFamily="18" charset="0"/>
                              </a:rPr>
                            </m:ctrlPr>
                          </m:dPr>
                          <m:e>
                            <m:sSup>
                              <m:sSupPr>
                                <m:ctrlPr>
                                  <a:rPr lang="en-US" i="1">
                                    <a:solidFill>
                                      <a:srgbClr val="00B0F0"/>
                                    </a:solidFill>
                                    <a:latin typeface="Cambria Math" panose="02040503050406030204" pitchFamily="18" charset="0"/>
                                  </a:rPr>
                                </m:ctrlPr>
                              </m:sSupPr>
                              <m:e>
                                <m:r>
                                  <a:rPr lang="en-US" i="1">
                                    <a:solidFill>
                                      <a:srgbClr val="00B0F0"/>
                                    </a:solidFill>
                                    <a:latin typeface="Cambria Math" panose="02040503050406030204" pitchFamily="18" charset="0"/>
                                  </a:rPr>
                                  <m:t>𝑠</m:t>
                                </m:r>
                              </m:e>
                              <m:sup>
                                <m:r>
                                  <a:rPr lang="en-US" i="1">
                                    <a:solidFill>
                                      <a:srgbClr val="00B0F0"/>
                                    </a:solidFill>
                                    <a:latin typeface="Cambria Math" panose="02040503050406030204" pitchFamily="18" charset="0"/>
                                  </a:rPr>
                                  <m:t>′</m:t>
                                </m:r>
                              </m:sup>
                            </m:sSup>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𝑟</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𝑠</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𝑎</m:t>
                            </m:r>
                          </m:e>
                        </m:d>
                      </m:e>
                    </m:nary>
                    <m:d>
                      <m:dPr>
                        <m:begChr m:val="["/>
                        <m:endChr m:val="]"/>
                        <m:ctrlPr>
                          <a:rPr lang="en-US" i="1" smtClean="0">
                            <a:solidFill>
                              <a:srgbClr val="00B0F0"/>
                            </a:solidFill>
                            <a:latin typeface="Cambria Math" panose="02040503050406030204" pitchFamily="18" charset="0"/>
                          </a:rPr>
                        </m:ctrlPr>
                      </m:dPr>
                      <m:e>
                        <m:r>
                          <a:rPr lang="en-US" i="1" smtClean="0">
                            <a:solidFill>
                              <a:srgbClr val="00B0F0"/>
                            </a:solidFill>
                            <a:latin typeface="Cambria Math" panose="02040503050406030204" pitchFamily="18" charset="0"/>
                          </a:rPr>
                          <m:t>𝑟</m:t>
                        </m:r>
                        <m:r>
                          <a:rPr lang="en-US" i="1" smtClean="0">
                            <a:solidFill>
                              <a:srgbClr val="00B0F0"/>
                            </a:solidFill>
                            <a:latin typeface="Cambria Math" panose="02040503050406030204" pitchFamily="18" charset="0"/>
                          </a:rPr>
                          <m:t>+</m:t>
                        </m:r>
                        <m:r>
                          <a:rPr lang="en-US" b="0" i="1" smtClean="0">
                            <a:solidFill>
                              <a:srgbClr val="00B0F0"/>
                            </a:solidFill>
                            <a:latin typeface="Cambria Math" panose="02040503050406030204" pitchFamily="18" charset="0"/>
                          </a:rPr>
                          <m:t>𝛾</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panose="02040503050406030204" pitchFamily="18" charset="0"/>
                              </a:rPr>
                              <m:t>𝑉</m:t>
                            </m:r>
                          </m:e>
                          <m:sup>
                            <m:r>
                              <a:rPr lang="en-US" b="0" i="1" smtClean="0">
                                <a:solidFill>
                                  <a:schemeClr val="accent6">
                                    <a:lumMod val="75000"/>
                                  </a:schemeClr>
                                </a:solidFill>
                                <a:latin typeface="Cambria Math" panose="02040503050406030204" pitchFamily="18" charset="0"/>
                              </a:rPr>
                              <m:t>𝜋</m:t>
                            </m:r>
                          </m:sup>
                        </m:sSup>
                        <m:r>
                          <a:rPr lang="en-US" b="0" i="1" smtClean="0">
                            <a:solidFill>
                              <a:schemeClr val="accent6">
                                <a:lumMod val="75000"/>
                              </a:schemeClr>
                            </a:solidFill>
                            <a:latin typeface="Cambria Math" panose="02040503050406030204" pitchFamily="18" charset="0"/>
                          </a:rPr>
                          <m:t>(</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panose="02040503050406030204" pitchFamily="18" charset="0"/>
                              </a:rPr>
                              <m:t>𝑠</m:t>
                            </m:r>
                          </m:e>
                          <m:sup>
                            <m:r>
                              <a:rPr lang="en-US" b="0" i="1" smtClean="0">
                                <a:solidFill>
                                  <a:schemeClr val="accent6">
                                    <a:lumMod val="75000"/>
                                  </a:schemeClr>
                                </a:solidFill>
                                <a:latin typeface="Cambria Math" panose="02040503050406030204" pitchFamily="18" charset="0"/>
                              </a:rPr>
                              <m:t>′</m:t>
                            </m:r>
                          </m:sup>
                        </m:sSup>
                        <m:r>
                          <a:rPr lang="en-US" b="0" i="1" smtClean="0">
                            <a:solidFill>
                              <a:schemeClr val="accent6">
                                <a:lumMod val="75000"/>
                              </a:schemeClr>
                            </a:solidFill>
                            <a:latin typeface="Cambria Math" panose="02040503050406030204" pitchFamily="18" charset="0"/>
                          </a:rPr>
                          <m:t>)</m:t>
                        </m:r>
                      </m:e>
                    </m:d>
                  </m:oMath>
                </a14:m>
                <a:endParaRPr lang="en-US" dirty="0"/>
              </a:p>
              <a:p>
                <a:pPr marL="0" indent="0">
                  <a:buNone/>
                </a:pPr>
                <a:endParaRPr lang="en-US" dirty="0"/>
              </a:p>
              <a:p>
                <a:r>
                  <a:rPr lang="en-US" dirty="0"/>
                  <a:t>This famous equation is known as the Bellman equation</a:t>
                </a:r>
              </a:p>
              <a:p>
                <a:r>
                  <a:rPr lang="en-US" dirty="0"/>
                  <a:t>It expresses the relation between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where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oMath>
                </a14:m>
                <a:r>
                  <a:rPr lang="en-US" dirty="0"/>
                  <a:t> is a next state</a:t>
                </a:r>
              </a:p>
              <a:p>
                <a:pPr marL="0" indent="0">
                  <a:buNone/>
                </a:pPr>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E3A1BC3C-385E-469D-B1E8-6FC322C42286}"/>
                  </a:ext>
                </a:extLst>
              </p:cNvPr>
              <p:cNvSpPr>
                <a:spLocks noGrp="1" noRot="1" noChangeAspect="1" noMove="1" noResize="1" noEditPoints="1" noAdjustHandles="1" noChangeArrowheads="1" noChangeShapeType="1" noTextEdit="1"/>
              </p:cNvSpPr>
              <p:nvPr>
                <p:ph idx="1"/>
              </p:nvPr>
            </p:nvSpPr>
            <p:spPr>
              <a:blipFill>
                <a:blip r:embed="rId2"/>
                <a:stretch>
                  <a:fillRect l="-625" r="-625" b="-25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34B144C-C143-4B41-9CA2-1614CB67D951}"/>
              </a:ext>
            </a:extLst>
          </p:cNvPr>
          <p:cNvSpPr>
            <a:spLocks noGrp="1"/>
          </p:cNvSpPr>
          <p:nvPr>
            <p:ph type="title"/>
          </p:nvPr>
        </p:nvSpPr>
        <p:spPr/>
        <p:txBody>
          <a:bodyPr/>
          <a:lstStyle/>
          <a:p>
            <a:r>
              <a:rPr lang="en-US" dirty="0"/>
              <a:t>Bellman Equation</a:t>
            </a:r>
          </a:p>
        </p:txBody>
      </p:sp>
      <p:sp>
        <p:nvSpPr>
          <p:cNvPr id="4" name="Slide Number Placeholder 3">
            <a:extLst>
              <a:ext uri="{FF2B5EF4-FFF2-40B4-BE49-F238E27FC236}">
                <a16:creationId xmlns:a16="http://schemas.microsoft.com/office/drawing/2014/main" id="{F9428D6C-3981-449C-89D7-586C71897AF5}"/>
              </a:ext>
            </a:extLst>
          </p:cNvPr>
          <p:cNvSpPr>
            <a:spLocks noGrp="1"/>
          </p:cNvSpPr>
          <p:nvPr>
            <p:ph type="sldNum" sz="quarter" idx="12"/>
          </p:nvPr>
        </p:nvSpPr>
        <p:spPr/>
        <p:txBody>
          <a:bodyPr/>
          <a:lstStyle/>
          <a:p>
            <a:fld id="{29AAD378-655A-49C6-813C-9FD132EF7440}" type="slidenum">
              <a:rPr lang="en-US" smtClean="0"/>
              <a:pPr/>
              <a:t>15</a:t>
            </a:fld>
            <a:endParaRPr lang="en-US" dirty="0"/>
          </a:p>
        </p:txBody>
      </p:sp>
    </p:spTree>
    <p:extLst>
      <p:ext uri="{BB962C8B-B14F-4D97-AF65-F5344CB8AC3E}">
        <p14:creationId xmlns:p14="http://schemas.microsoft.com/office/powerpoint/2010/main" val="295687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DA3A8CE-F78A-444F-A114-B78D5FA5E54C}"/>
                  </a:ext>
                </a:extLst>
              </p:cNvPr>
              <p:cNvSpPr>
                <a:spLocks noGrp="1"/>
              </p:cNvSpPr>
              <p:nvPr>
                <p:ph idx="1"/>
              </p:nvPr>
            </p:nvSpPr>
            <p:spPr/>
            <p:txBody>
              <a:bodyPr>
                <a:normAutofit/>
              </a:bodyPr>
              <a:lstStyle/>
              <a:p>
                <a:r>
                  <a:rPr lang="en-US" dirty="0"/>
                  <a:t>Finding value for </a:t>
                </a:r>
                <a14:m>
                  <m:oMath xmlns:m="http://schemas.openxmlformats.org/officeDocument/2006/math">
                    <m:r>
                      <a:rPr lang="en-US" b="0" i="1" smtClean="0">
                        <a:latin typeface="Cambria Math" panose="02040503050406030204" pitchFamily="18" charset="0"/>
                      </a:rPr>
                      <m:t>𝑠</m:t>
                    </m:r>
                  </m:oMath>
                </a14:m>
                <a:r>
                  <a:rPr lang="en-US" dirty="0"/>
                  <a:t> under a given policy </a:t>
                </a:r>
                <a14:m>
                  <m:oMath xmlns:m="http://schemas.openxmlformats.org/officeDocument/2006/math">
                    <m:r>
                      <a:rPr lang="en-US" b="0" i="1" smtClean="0">
                        <a:latin typeface="Cambria Math" panose="02040503050406030204" pitchFamily="18" charset="0"/>
                      </a:rPr>
                      <m:t>𝜋</m:t>
                    </m:r>
                  </m:oMath>
                </a14:m>
                <a:r>
                  <a:rPr lang="en-US" dirty="0"/>
                  <a:t> is called </a:t>
                </a:r>
                <a:r>
                  <a:rPr lang="en-US" b="1" dirty="0">
                    <a:solidFill>
                      <a:srgbClr val="FF0000"/>
                    </a:solidFill>
                  </a:rPr>
                  <a:t>policy evaluation</a:t>
                </a:r>
                <a:endParaRPr lang="en-US" b="0" i="1" dirty="0">
                  <a:solidFill>
                    <a:srgbClr val="FF0000"/>
                  </a:solidFill>
                  <a:latin typeface="Cambria Math" panose="02040503050406030204" pitchFamily="18" charset="0"/>
                </a:endParaRPr>
              </a:p>
              <a:p>
                <a14:m>
                  <m:oMath xmlns:m="http://schemas.openxmlformats.org/officeDocument/2006/math">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𝑉</m:t>
                        </m:r>
                      </m:e>
                      <m:sup>
                        <m:r>
                          <a:rPr lang="en-US" b="0" i="1" smtClean="0">
                            <a:solidFill>
                              <a:srgbClr val="FF0000"/>
                            </a:solidFill>
                            <a:latin typeface="Cambria Math" panose="02040503050406030204" pitchFamily="18" charset="0"/>
                          </a:rPr>
                          <m:t>𝜋</m:t>
                        </m:r>
                      </m:sup>
                    </m:sSup>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𝑠</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e>
                    </m:nary>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m:rPr>
                                <m:brk m:alnAt="7"/>
                              </m:rPr>
                              <a:rPr lang="en-US" i="1">
                                <a:latin typeface="Cambria Math" panose="02040503050406030204" pitchFamily="18" charset="0"/>
                              </a:rPr>
                              <m:t>𝑠</m:t>
                            </m:r>
                          </m:e>
                          <m:sup>
                            <m:r>
                              <a:rPr lang="en-US" i="1">
                                <a:latin typeface="Cambria Math" panose="02040503050406030204" pitchFamily="18" charset="0"/>
                              </a:rPr>
                              <m:t>′</m:t>
                            </m:r>
                          </m:sup>
                        </m:sSup>
                        <m:r>
                          <m:rPr>
                            <m:brk m:alnAt="7"/>
                          </m:rPr>
                          <a:rPr lang="en-US" i="1">
                            <a:latin typeface="Cambria Math" panose="02040503050406030204" pitchFamily="18" charset="0"/>
                          </a:rPr>
                          <m:t>,</m:t>
                        </m:r>
                        <m:r>
                          <a:rPr lang="en-US" i="1">
                            <a:latin typeface="Cambria Math" panose="02040503050406030204" pitchFamily="18" charset="0"/>
                          </a:rPr>
                          <m:t>𝑟</m:t>
                        </m:r>
                      </m:sub>
                      <m:sup/>
                      <m:e>
                        <m:r>
                          <a:rPr lang="en-US" i="1">
                            <a:latin typeface="Cambria Math" panose="02040503050406030204" pitchFamily="18" charset="0"/>
                          </a:rPr>
                          <m:t>𝑝</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𝑉</m:t>
                            </m:r>
                          </m:e>
                          <m:sup>
                            <m:r>
                              <a:rPr lang="en-US" i="1">
                                <a:solidFill>
                                  <a:srgbClr val="FF0000"/>
                                </a:solidFill>
                                <a:latin typeface="Cambria Math" panose="02040503050406030204" pitchFamily="18" charset="0"/>
                              </a:rPr>
                              <m:t>𝜋</m:t>
                            </m:r>
                          </m:sup>
                        </m:sSup>
                        <m:r>
                          <a:rPr lang="en-US" i="1">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m:t>
                            </m:r>
                          </m:sup>
                        </m:sSup>
                        <m:r>
                          <a:rPr lang="en-US" i="1">
                            <a:solidFill>
                              <a:srgbClr val="FF0000"/>
                            </a:solidFill>
                            <a:latin typeface="Cambria Math" panose="02040503050406030204" pitchFamily="18" charset="0"/>
                          </a:rPr>
                          <m:t>)</m:t>
                        </m:r>
                      </m:e>
                    </m:d>
                  </m:oMath>
                </a14:m>
                <a:endParaRPr lang="en-US" dirty="0"/>
              </a:p>
              <a:p>
                <a:r>
                  <a:rPr lang="en-US" dirty="0"/>
                  <a:t>For fixed </a:t>
                </a:r>
                <a14:m>
                  <m:oMath xmlns:m="http://schemas.openxmlformats.org/officeDocument/2006/math">
                    <m:r>
                      <a:rPr lang="en-US" b="0" i="1" smtClean="0">
                        <a:latin typeface="Cambria Math" panose="02040503050406030204" pitchFamily="18" charset="0"/>
                      </a:rPr>
                      <m:t>𝜋</m:t>
                    </m:r>
                  </m:oMath>
                </a14:m>
                <a:r>
                  <a:rPr lang="en-US" dirty="0"/>
                  <a:t>, essentially an equation in variables </a:t>
                </a:r>
                <a14:m>
                  <m:oMath xmlns:m="http://schemas.openxmlformats.org/officeDocument/2006/math">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𝑉</m:t>
                        </m:r>
                      </m:e>
                      <m:sup>
                        <m:r>
                          <a:rPr lang="en-US" b="0" i="1" smtClean="0">
                            <a:solidFill>
                              <a:srgbClr val="FF0000"/>
                            </a:solidFill>
                            <a:latin typeface="Cambria Math" panose="02040503050406030204" pitchFamily="18" charset="0"/>
                          </a:rPr>
                          <m:t>𝜋</m:t>
                        </m:r>
                      </m:sup>
                    </m:sSup>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𝑠</m:t>
                        </m:r>
                      </m:e>
                    </m:d>
                    <m:r>
                      <a:rPr lang="en-US" b="0" i="1" smtClean="0">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m:rPr>
                            <m:sty m:val="p"/>
                          </m:rPr>
                          <a:rPr lang="en-US" b="0" i="0" smtClean="0">
                            <a:solidFill>
                              <a:srgbClr val="FF0000"/>
                            </a:solidFill>
                            <a:latin typeface="Cambria Math" panose="02040503050406030204" pitchFamily="18" charset="0"/>
                          </a:rPr>
                          <m:t>V</m:t>
                        </m:r>
                      </m:e>
                      <m:sup>
                        <m:r>
                          <a:rPr lang="en-US" b="0" i="1" smtClean="0">
                            <a:solidFill>
                              <a:srgbClr val="FF0000"/>
                            </a:solidFill>
                            <a:latin typeface="Cambria Math" panose="02040503050406030204" pitchFamily="18" charset="0"/>
                          </a:rPr>
                          <m:t>𝜋</m:t>
                        </m:r>
                      </m:sup>
                    </m:sSup>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𝑠</m:t>
                        </m:r>
                      </m:e>
                      <m:sup>
                        <m:r>
                          <a:rPr lang="en-US" b="0" i="1" smtClean="0">
                            <a:solidFill>
                              <a:srgbClr val="FF0000"/>
                            </a:solidFill>
                            <a:latin typeface="Cambria Math" panose="02040503050406030204" pitchFamily="18" charset="0"/>
                          </a:rPr>
                          <m:t>′</m:t>
                        </m:r>
                      </m:sup>
                    </m:sSup>
                    <m:r>
                      <a:rPr lang="en-US" b="0" i="1" smtClean="0">
                        <a:solidFill>
                          <a:srgbClr val="FF0000"/>
                        </a:solidFill>
                        <a:latin typeface="Cambria Math" panose="02040503050406030204" pitchFamily="18" charset="0"/>
                      </a:rPr>
                      <m:t>)</m:t>
                    </m:r>
                  </m:oMath>
                </a14:m>
                <a:r>
                  <a:rPr lang="en-US" dirty="0">
                    <a:solidFill>
                      <a:srgbClr val="FF0000"/>
                    </a:solidFill>
                  </a:rPr>
                  <a:t> </a:t>
                </a:r>
                <a:r>
                  <a:rPr lang="en-US" dirty="0"/>
                  <a:t>for all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𝑆</m:t>
                    </m:r>
                  </m:oMath>
                </a14:m>
                <a:endParaRPr lang="en-US" dirty="0"/>
              </a:p>
              <a:p>
                <a:r>
                  <a:rPr lang="en-US" dirty="0"/>
                  <a:t>If the state space is discrete, i.e.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oMath>
                </a14:m>
                <a:r>
                  <a:rPr lang="en-US" dirty="0"/>
                  <a:t> is some fixed number, then equations in the above form represent a system of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oMath>
                </a14:m>
                <a:r>
                  <a:rPr lang="en-US" dirty="0"/>
                  <a:t> equations in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variables</a:t>
                </a:r>
              </a:p>
              <a:p>
                <a:r>
                  <a:rPr lang="en-US" dirty="0"/>
                  <a:t>For fixed </a:t>
                </a:r>
                <a14:m>
                  <m:oMath xmlns:m="http://schemas.openxmlformats.org/officeDocument/2006/math">
                    <m:r>
                      <a:rPr lang="en-US" b="0" i="1" smtClean="0">
                        <a:latin typeface="Cambria Math" panose="02040503050406030204" pitchFamily="18" charset="0"/>
                      </a:rPr>
                      <m:t>𝜋</m:t>
                    </m:r>
                  </m:oMath>
                </a14:m>
                <a:r>
                  <a:rPr lang="en-US" dirty="0"/>
                  <a:t>, can find value for each state under </a:t>
                </a:r>
                <a14:m>
                  <m:oMath xmlns:m="http://schemas.openxmlformats.org/officeDocument/2006/math">
                    <m:r>
                      <a:rPr lang="en-US" b="0" i="1" smtClean="0">
                        <a:latin typeface="Cambria Math" panose="02040503050406030204" pitchFamily="18" charset="0"/>
                      </a:rPr>
                      <m:t>𝜋</m:t>
                    </m:r>
                  </m:oMath>
                </a14:m>
                <a:r>
                  <a:rPr lang="en-US" dirty="0"/>
                  <a:t> by Gaussian elimination</a:t>
                </a:r>
              </a:p>
              <a:p>
                <a:pPr lvl="1"/>
                <a:r>
                  <a:rPr lang="en-US" dirty="0"/>
                  <a:t>In practice, use a method of successive approximations using the Bellman equation (more later)</a:t>
                </a:r>
              </a:p>
              <a:p>
                <a:r>
                  <a:rPr lang="en-US" dirty="0"/>
                  <a:t>Question: How do we find the optimal </a:t>
                </a:r>
                <a14:m>
                  <m:oMath xmlns:m="http://schemas.openxmlformats.org/officeDocument/2006/math">
                    <m:r>
                      <a:rPr lang="en-US" b="0" i="1" dirty="0" smtClean="0">
                        <a:latin typeface="Cambria Math" panose="02040503050406030204" pitchFamily="18" charset="0"/>
                      </a:rPr>
                      <m:t>𝜋</m:t>
                    </m:r>
                  </m:oMath>
                </a14:m>
                <a:r>
                  <a:rPr lang="en-US" dirty="0"/>
                  <a:t>?</a:t>
                </a:r>
              </a:p>
            </p:txBody>
          </p:sp>
        </mc:Choice>
        <mc:Fallback xmlns="">
          <p:sp>
            <p:nvSpPr>
              <p:cNvPr id="2" name="Content Placeholder 1">
                <a:extLst>
                  <a:ext uri="{FF2B5EF4-FFF2-40B4-BE49-F238E27FC236}">
                    <a16:creationId xmlns:a16="http://schemas.microsoft.com/office/drawing/2014/main" id="{6DA3A8CE-F78A-444F-A114-B78D5FA5E54C}"/>
                  </a:ext>
                </a:extLst>
              </p:cNvPr>
              <p:cNvSpPr>
                <a:spLocks noGrp="1" noRot="1" noChangeAspect="1" noMove="1" noResize="1" noEditPoints="1" noAdjustHandles="1" noChangeArrowheads="1" noChangeShapeType="1" noTextEdit="1"/>
              </p:cNvSpPr>
              <p:nvPr>
                <p:ph idx="1"/>
              </p:nvPr>
            </p:nvSpPr>
            <p:spPr>
              <a:blipFill>
                <a:blip r:embed="rId2"/>
                <a:stretch>
                  <a:fillRect l="-625" t="-2384" r="-730" b="-14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DE726F5-26F3-4E2F-8268-F2E9590DE702}"/>
              </a:ext>
            </a:extLst>
          </p:cNvPr>
          <p:cNvSpPr>
            <a:spLocks noGrp="1"/>
          </p:cNvSpPr>
          <p:nvPr>
            <p:ph type="title"/>
          </p:nvPr>
        </p:nvSpPr>
        <p:spPr/>
        <p:txBody>
          <a:bodyPr>
            <a:normAutofit/>
          </a:bodyPr>
          <a:lstStyle/>
          <a:p>
            <a:r>
              <a:rPr lang="en-US" dirty="0"/>
              <a:t>Policy evaluation and the Bellman equation</a:t>
            </a:r>
          </a:p>
        </p:txBody>
      </p:sp>
      <p:sp>
        <p:nvSpPr>
          <p:cNvPr id="4" name="Slide Number Placeholder 3">
            <a:extLst>
              <a:ext uri="{FF2B5EF4-FFF2-40B4-BE49-F238E27FC236}">
                <a16:creationId xmlns:a16="http://schemas.microsoft.com/office/drawing/2014/main" id="{D507C868-0FD8-4CED-84F5-98511AD7A6F1}"/>
              </a:ext>
            </a:extLst>
          </p:cNvPr>
          <p:cNvSpPr>
            <a:spLocks noGrp="1"/>
          </p:cNvSpPr>
          <p:nvPr>
            <p:ph type="sldNum" sz="quarter" idx="12"/>
          </p:nvPr>
        </p:nvSpPr>
        <p:spPr/>
        <p:txBody>
          <a:bodyPr/>
          <a:lstStyle/>
          <a:p>
            <a:fld id="{29AAD378-655A-49C6-813C-9FD132EF7440}" type="slidenum">
              <a:rPr lang="en-US" smtClean="0"/>
              <a:pPr/>
              <a:t>16</a:t>
            </a:fld>
            <a:endParaRPr lang="en-US" dirty="0"/>
          </a:p>
        </p:txBody>
      </p:sp>
    </p:spTree>
    <p:extLst>
      <p:ext uri="{BB962C8B-B14F-4D97-AF65-F5344CB8AC3E}">
        <p14:creationId xmlns:p14="http://schemas.microsoft.com/office/powerpoint/2010/main" val="996448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DA3A8CE-F78A-444F-A114-B78D5FA5E54C}"/>
                  </a:ext>
                </a:extLst>
              </p:cNvPr>
              <p:cNvSpPr>
                <a:spLocks noGrp="1"/>
              </p:cNvSpPr>
              <p:nvPr>
                <p:ph idx="1"/>
              </p:nvPr>
            </p:nvSpPr>
            <p:spPr/>
            <p:txBody>
              <a:bodyPr>
                <a:normAutofit/>
              </a:bodyPr>
              <a:lstStyle/>
              <a:p>
                <a:r>
                  <a:rPr lang="en-US" dirty="0"/>
                  <a:t>Bellman equation must hold for all policies, even the optimal policy</a:t>
                </a:r>
              </a:p>
              <a:p>
                <a:endParaRPr lang="en-US" b="0" i="1" dirty="0">
                  <a:latin typeface="Cambria Math" panose="02040503050406030204" pitchFamily="18" charset="0"/>
                </a:endParaRP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e>
                    </m:nary>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m:rPr>
                                <m:brk m:alnAt="7"/>
                              </m:rPr>
                              <a:rPr lang="en-US" i="1">
                                <a:latin typeface="Cambria Math" panose="02040503050406030204" pitchFamily="18" charset="0"/>
                              </a:rPr>
                              <m:t>𝑠</m:t>
                            </m:r>
                          </m:e>
                          <m:sup>
                            <m:r>
                              <a:rPr lang="en-US" i="1">
                                <a:latin typeface="Cambria Math" panose="02040503050406030204" pitchFamily="18" charset="0"/>
                              </a:rPr>
                              <m:t>′</m:t>
                            </m:r>
                          </m:sup>
                        </m:sSup>
                        <m:r>
                          <m:rPr>
                            <m:brk m:alnAt="7"/>
                          </m:rPr>
                          <a:rPr lang="en-US" i="1">
                            <a:latin typeface="Cambria Math" panose="02040503050406030204" pitchFamily="18" charset="0"/>
                          </a:rPr>
                          <m:t>,</m:t>
                        </m:r>
                        <m:r>
                          <a:rPr lang="en-US" i="1">
                            <a:latin typeface="Cambria Math" panose="02040503050406030204" pitchFamily="18" charset="0"/>
                          </a:rPr>
                          <m:t>𝑟</m:t>
                        </m:r>
                      </m:sub>
                      <m:sup/>
                      <m:e>
                        <m:r>
                          <a:rPr lang="en-US" i="1">
                            <a:latin typeface="Cambria Math" panose="02040503050406030204" pitchFamily="18" charset="0"/>
                          </a:rPr>
                          <m:t>𝑝</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b="0" i="1" smtClean="0">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e>
                    </m:d>
                  </m:oMath>
                </a14:m>
                <a:endParaRPr lang="en-US" dirty="0"/>
              </a:p>
              <a:p>
                <a:endParaRPr lang="en-US" dirty="0"/>
              </a:p>
              <a:p>
                <a:r>
                  <a:rPr lang="en-US" dirty="0"/>
                  <a:t>Dynamic programming basically turns Bellman equations into assignments that successively approximate the desired (optimal) value function</a:t>
                </a:r>
              </a:p>
            </p:txBody>
          </p:sp>
        </mc:Choice>
        <mc:Fallback xmlns="">
          <p:sp>
            <p:nvSpPr>
              <p:cNvPr id="2" name="Content Placeholder 1">
                <a:extLst>
                  <a:ext uri="{FF2B5EF4-FFF2-40B4-BE49-F238E27FC236}">
                    <a16:creationId xmlns:a16="http://schemas.microsoft.com/office/drawing/2014/main" id="{6DA3A8CE-F78A-444F-A114-B78D5FA5E54C}"/>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DE726F5-26F3-4E2F-8268-F2E9590DE702}"/>
              </a:ext>
            </a:extLst>
          </p:cNvPr>
          <p:cNvSpPr>
            <a:spLocks noGrp="1"/>
          </p:cNvSpPr>
          <p:nvPr>
            <p:ph type="title"/>
          </p:nvPr>
        </p:nvSpPr>
        <p:spPr/>
        <p:txBody>
          <a:bodyPr/>
          <a:lstStyle/>
          <a:p>
            <a:r>
              <a:rPr lang="en-US" dirty="0"/>
              <a:t>Bellman optimality condition</a:t>
            </a:r>
          </a:p>
        </p:txBody>
      </p:sp>
      <p:sp>
        <p:nvSpPr>
          <p:cNvPr id="4" name="Slide Number Placeholder 3">
            <a:extLst>
              <a:ext uri="{FF2B5EF4-FFF2-40B4-BE49-F238E27FC236}">
                <a16:creationId xmlns:a16="http://schemas.microsoft.com/office/drawing/2014/main" id="{D507C868-0FD8-4CED-84F5-98511AD7A6F1}"/>
              </a:ext>
            </a:extLst>
          </p:cNvPr>
          <p:cNvSpPr>
            <a:spLocks noGrp="1"/>
          </p:cNvSpPr>
          <p:nvPr>
            <p:ph type="sldNum" sz="quarter" idx="12"/>
          </p:nvPr>
        </p:nvSpPr>
        <p:spPr/>
        <p:txBody>
          <a:bodyPr/>
          <a:lstStyle/>
          <a:p>
            <a:fld id="{29AAD378-655A-49C6-813C-9FD132EF7440}" type="slidenum">
              <a:rPr lang="en-US" smtClean="0"/>
              <a:pPr/>
              <a:t>17</a:t>
            </a:fld>
            <a:endParaRPr lang="en-US" dirty="0"/>
          </a:p>
        </p:txBody>
      </p:sp>
    </p:spTree>
    <p:extLst>
      <p:ext uri="{BB962C8B-B14F-4D97-AF65-F5344CB8AC3E}">
        <p14:creationId xmlns:p14="http://schemas.microsoft.com/office/powerpoint/2010/main" val="694425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0B188E4-1CB0-4E28-A80C-1F74EF4B19F8}"/>
                  </a:ext>
                </a:extLst>
              </p:cNvPr>
              <p:cNvSpPr>
                <a:spLocks noGrp="1"/>
              </p:cNvSpPr>
              <p:nvPr>
                <p:ph idx="1"/>
              </p:nvPr>
            </p:nvSpPr>
            <p:spPr>
              <a:xfrm>
                <a:off x="246456" y="892899"/>
                <a:ext cx="11699087" cy="4839497"/>
              </a:xfrm>
            </p:spPr>
            <p:txBody>
              <a:bodyPr>
                <a:normAutofit/>
              </a:bodyPr>
              <a:lstStyle/>
              <a:p>
                <a:pPr marL="0" indent="0">
                  <a:buNone/>
                </a:pPr>
                <a:r>
                  <a:rPr lang="en-US" dirty="0"/>
                  <a:t>Initialize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≔0</m:t>
                    </m:r>
                  </m:oMath>
                </a14:m>
                <a:r>
                  <a:rPr lang="en-US" b="0"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b="0" dirty="0"/>
                  <a: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=0</m:t>
                    </m:r>
                  </m:oMath>
                </a14:m>
                <a:endParaRPr lang="en-US" b="0" dirty="0"/>
              </a:p>
              <a:p>
                <a:pPr marL="0" indent="0">
                  <a:buNone/>
                </a:pPr>
                <a:r>
                  <a:rPr lang="en-US" b="1" dirty="0"/>
                  <a:t>while </a:t>
                </a:r>
                <a14:m>
                  <m:oMath xmlns:m="http://schemas.openxmlformats.org/officeDocument/2006/math">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m:t>
                        </m:r>
                      </m:lim>
                    </m:limLow>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𝑘</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e>
                    </m:d>
                    <m:r>
                      <a:rPr lang="en-US" i="1">
                        <a:latin typeface="Cambria Math" panose="02040503050406030204" pitchFamily="18" charset="0"/>
                      </a:rPr>
                      <m:t>≥</m:t>
                    </m:r>
                    <m:r>
                      <a:rPr lang="en-US" i="1">
                        <a:latin typeface="Cambria Math" panose="02040503050406030204" pitchFamily="18" charset="0"/>
                      </a:rPr>
                      <m:t>𝜖</m:t>
                    </m:r>
                  </m:oMath>
                </a14:m>
                <a:endParaRPr lang="en-US" dirty="0"/>
              </a:p>
              <a:p>
                <a:pPr indent="0">
                  <a:buNone/>
                </a:pPr>
                <a:r>
                  <a:rPr lang="en-US" b="1" dirty="0"/>
                  <a:t>foreach</a:t>
                </a:r>
                <a:r>
                  <a:rPr lang="en-US" b="0" dirty="0"/>
                  <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m:t>
                    </m:r>
                  </m:oMath>
                </a14:m>
                <a:endParaRPr lang="en-US" b="0" dirty="0"/>
              </a:p>
              <a:p>
                <a:pPr marL="1485900" indent="0">
                  <a:buNone/>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𝑘</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m:rPr>
                                  <m:sty m:val="p"/>
                                </m:rPr>
                                <a:rPr lang="en-US" b="0" i="1" smtClean="0">
                                  <a:latin typeface="Cambria Math" panose="02040503050406030204" pitchFamily="18" charset="0"/>
                                </a:rPr>
                                <m:t>a</m:t>
                              </m:r>
                              <m:r>
                                <a:rPr lang="en-US" b="0" i="1" smtClean="0">
                                  <a:latin typeface="Cambria Math" panose="02040503050406030204" pitchFamily="18" charset="0"/>
                                </a:rPr>
                                <m:t>∈</m:t>
                              </m:r>
                              <m:r>
                                <a:rPr lang="en-US" b="0" i="1" smtClean="0">
                                  <a:latin typeface="Cambria Math" panose="02040503050406030204" pitchFamily="18" charset="0"/>
                                </a:rPr>
                                <m:t>𝐴</m:t>
                              </m:r>
                            </m:lim>
                          </m:limLow>
                        </m:fName>
                        <m:e>
                          <m:r>
                            <a:rPr lang="en-US" b="0" i="1" smtClean="0">
                              <a:latin typeface="Cambria Math" panose="02040503050406030204" pitchFamily="18" charset="0"/>
                            </a:rPr>
                            <m:t> </m:t>
                          </m:r>
                          <m:nary>
                            <m:naryPr>
                              <m:chr m:val="∑"/>
                              <m:limLoc m:val="subSup"/>
                              <m:supHide m:val="on"/>
                              <m:ctrlPr>
                                <a:rPr lang="en-US" b="0" i="1" smtClean="0">
                                  <a:latin typeface="Cambria Math" panose="02040503050406030204" pitchFamily="18" charset="0"/>
                                </a:rPr>
                              </m:ctrlPr>
                            </m:naryPr>
                            <m:sub>
                              <m:sSup>
                                <m:sSupPr>
                                  <m:ctrlPr>
                                    <a:rPr lang="en-US" b="0" i="1" smtClean="0">
                                      <a:latin typeface="Cambria Math" panose="02040503050406030204" pitchFamily="18" charset="0"/>
                                    </a:rPr>
                                  </m:ctrlPr>
                                </m:sSupPr>
                                <m:e>
                                  <m:r>
                                    <m:rPr>
                                      <m:brk m:alnAt="25"/>
                                    </m:rPr>
                                    <a:rPr lang="en-US" b="0" i="1" smtClean="0">
                                      <a:latin typeface="Cambria Math" panose="02040503050406030204" pitchFamily="18" charset="0"/>
                                    </a:rPr>
                                    <m:t>𝑠</m:t>
                                  </m:r>
                                </m:e>
                                <m:sup>
                                  <m:r>
                                    <a:rPr lang="en-US" b="0" i="1" smtClean="0">
                                      <a:latin typeface="Cambria Math" panose="02040503050406030204" pitchFamily="18" charset="0"/>
                                    </a:rPr>
                                    <m:t>′</m:t>
                                  </m:r>
                                </m:sup>
                              </m:sSup>
                              <m:r>
                                <m:rPr>
                                  <m:brk m:alnAt="25"/>
                                </m:rPr>
                                <a:rPr lang="en-US" b="0" i="1" smtClean="0">
                                  <a:latin typeface="Cambria Math" panose="02040503050406030204" pitchFamily="18" charset="0"/>
                                </a:rPr>
                                <m:t>,</m:t>
                              </m:r>
                              <m:r>
                                <a:rPr lang="en-US" b="0" i="1" smtClean="0">
                                  <a:latin typeface="Cambria Math" panose="02040503050406030204" pitchFamily="18" charset="0"/>
                                </a:rPr>
                                <m:t>𝑟</m:t>
                              </m:r>
                            </m:sub>
                            <m:sup/>
                            <m:e>
                              <m:r>
                                <a:rPr lang="en-US" b="0" i="1" smtClean="0">
                                  <a:latin typeface="Cambria Math" panose="02040503050406030204" pitchFamily="18" charset="0"/>
                                </a:rPr>
                                <m:t>𝑝</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𝑟</m:t>
                                  </m:r>
                                </m:e>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e>
                              </m:d>
                            </m:e>
                          </m:nary>
                        </m:e>
                      </m:func>
                    </m:oMath>
                  </m:oMathPara>
                </a14:m>
                <a:endParaRPr lang="en-US" b="1" dirty="0"/>
              </a:p>
              <a:p>
                <a:pPr indent="0">
                  <a:buNone/>
                </a:pPr>
                <a:r>
                  <a:rPr lang="en-US" b="1" dirty="0" err="1"/>
                  <a:t>endforeach</a:t>
                </a:r>
                <a:endParaRPr lang="en-US" b="1" dirty="0"/>
              </a:p>
              <a:p>
                <a:pPr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m:oMathPara>
                </a14:m>
                <a:endParaRPr lang="en-US" b="1" dirty="0"/>
              </a:p>
              <a:p>
                <a:pPr marL="0" indent="0">
                  <a:buNone/>
                </a:pPr>
                <a:r>
                  <a:rPr lang="en-US" b="1" dirty="0" err="1"/>
                  <a:t>endwhile</a:t>
                </a:r>
                <a:endParaRPr lang="en-US" b="1" dirty="0"/>
              </a:p>
              <a:p>
                <a:pPr marL="0" indent="0">
                  <a:buNone/>
                </a:pPr>
                <a:r>
                  <a:rPr lang="en-US" b="1" dirty="0"/>
                  <a:t>Output: </a:t>
                </a:r>
                <a:r>
                  <a:rPr lang="en-US" dirty="0"/>
                  <a:t>deterministic </a:t>
                </a:r>
                <a14:m>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oMath>
                </a14:m>
                <a:r>
                  <a:rPr lang="en-US" dirty="0" err="1"/>
                  <a:t>s.t.</a:t>
                </a:r>
                <a:r>
                  <a:rPr lang="en-US" dirty="0"/>
                  <a:t>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𝑎</m:t>
                                </m:r>
                              </m:lim>
                            </m:limLow>
                          </m:fName>
                          <m:e>
                            <m:nary>
                              <m:naryPr>
                                <m:chr m:val="∑"/>
                                <m:limLoc m:val="subSup"/>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m:rPr>
                                        <m:brk m:alnAt="25"/>
                                      </m:rPr>
                                      <a:rPr lang="en-US" i="1">
                                        <a:latin typeface="Cambria Math" panose="02040503050406030204" pitchFamily="18" charset="0"/>
                                      </a:rPr>
                                      <m:t>𝑠</m:t>
                                    </m:r>
                                  </m:e>
                                  <m:sup>
                                    <m:r>
                                      <a:rPr lang="en-US" i="1">
                                        <a:latin typeface="Cambria Math" panose="02040503050406030204" pitchFamily="18" charset="0"/>
                                      </a:rPr>
                                      <m:t>′</m:t>
                                    </m:r>
                                  </m:sup>
                                </m:sSup>
                                <m:r>
                                  <m:rPr>
                                    <m:brk m:alnAt="25"/>
                                  </m:rPr>
                                  <a:rPr lang="en-US" i="1">
                                    <a:latin typeface="Cambria Math" panose="02040503050406030204" pitchFamily="18" charset="0"/>
                                  </a:rPr>
                                  <m:t>,</m:t>
                                </m:r>
                                <m:r>
                                  <a:rPr lang="en-US" i="1">
                                    <a:latin typeface="Cambria Math" panose="02040503050406030204" pitchFamily="18" charset="0"/>
                                  </a:rPr>
                                  <m:t>𝑟</m:t>
                                </m:r>
                              </m:sub>
                              <m:sup/>
                              <m:e>
                                <m:r>
                                  <a:rPr lang="en-US" i="1">
                                    <a:latin typeface="Cambria Math" panose="02040503050406030204" pitchFamily="18" charset="0"/>
                                  </a:rPr>
                                  <m:t>𝑝</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𝑟</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𝑘</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e>
                                </m:d>
                              </m:e>
                            </m:nary>
                          </m:e>
                        </m:func>
                      </m:e>
                    </m:func>
                  </m:oMath>
                </a14:m>
                <a:endParaRPr lang="en-US" dirty="0"/>
              </a:p>
              <a:p>
                <a:pPr marL="0" indent="0">
                  <a:buNone/>
                </a:pPr>
                <a:endParaRPr lang="en-US" b="1" dirty="0"/>
              </a:p>
            </p:txBody>
          </p:sp>
        </mc:Choice>
        <mc:Fallback xmlns="">
          <p:sp>
            <p:nvSpPr>
              <p:cNvPr id="2" name="Content Placeholder 1">
                <a:extLst>
                  <a:ext uri="{FF2B5EF4-FFF2-40B4-BE49-F238E27FC236}">
                    <a16:creationId xmlns:a16="http://schemas.microsoft.com/office/drawing/2014/main" id="{60B188E4-1CB0-4E28-A80C-1F74EF4B19F8}"/>
                  </a:ext>
                </a:extLst>
              </p:cNvPr>
              <p:cNvSpPr>
                <a:spLocks noGrp="1" noRot="1" noChangeAspect="1" noMove="1" noResize="1" noEditPoints="1" noAdjustHandles="1" noChangeArrowheads="1" noChangeShapeType="1" noTextEdit="1"/>
              </p:cNvSpPr>
              <p:nvPr>
                <p:ph idx="1"/>
              </p:nvPr>
            </p:nvSpPr>
            <p:spPr>
              <a:xfrm>
                <a:off x="246456" y="892899"/>
                <a:ext cx="11699087" cy="4839497"/>
              </a:xfrm>
              <a:blipFill>
                <a:blip r:embed="rId2"/>
                <a:stretch>
                  <a:fillRect l="-1042" t="-2015" b="-2090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6BBC614-0D11-4D0F-B1C4-AF911710E9D9}"/>
              </a:ext>
            </a:extLst>
          </p:cNvPr>
          <p:cNvSpPr>
            <a:spLocks noGrp="1"/>
          </p:cNvSpPr>
          <p:nvPr>
            <p:ph type="title"/>
          </p:nvPr>
        </p:nvSpPr>
        <p:spPr/>
        <p:txBody>
          <a:bodyPr/>
          <a:lstStyle/>
          <a:p>
            <a:r>
              <a:rPr lang="en-US" dirty="0"/>
              <a:t>Value iteration</a:t>
            </a:r>
          </a:p>
        </p:txBody>
      </p:sp>
      <p:sp>
        <p:nvSpPr>
          <p:cNvPr id="4" name="Slide Number Placeholder 3">
            <a:extLst>
              <a:ext uri="{FF2B5EF4-FFF2-40B4-BE49-F238E27FC236}">
                <a16:creationId xmlns:a16="http://schemas.microsoft.com/office/drawing/2014/main" id="{680284F8-7157-4532-BCBF-704033E7D7BE}"/>
              </a:ext>
            </a:extLst>
          </p:cNvPr>
          <p:cNvSpPr>
            <a:spLocks noGrp="1"/>
          </p:cNvSpPr>
          <p:nvPr>
            <p:ph type="sldNum" sz="quarter" idx="12"/>
          </p:nvPr>
        </p:nvSpPr>
        <p:spPr/>
        <p:txBody>
          <a:bodyPr/>
          <a:lstStyle/>
          <a:p>
            <a:fld id="{29AAD378-655A-49C6-813C-9FD132EF7440}" type="slidenum">
              <a:rPr lang="en-US" smtClean="0"/>
              <a:pPr/>
              <a:t>18</a:t>
            </a:fld>
            <a:endParaRPr lang="en-US" dirty="0"/>
          </a:p>
        </p:txBody>
      </p:sp>
    </p:spTree>
    <p:extLst>
      <p:ext uri="{BB962C8B-B14F-4D97-AF65-F5344CB8AC3E}">
        <p14:creationId xmlns:p14="http://schemas.microsoft.com/office/powerpoint/2010/main" val="2265657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CE63C9A2-5B7C-4467-A699-7872D7817829}"/>
                  </a:ext>
                </a:extLst>
              </p:cNvPr>
              <p:cNvSpPr>
                <a:spLocks noGrp="1"/>
              </p:cNvSpPr>
              <p:nvPr>
                <p:ph type="title"/>
              </p:nvPr>
            </p:nvSpPr>
            <p:spPr/>
            <p:txBody>
              <a:bodyPr/>
              <a:lstStyle/>
              <a:p>
                <a:r>
                  <a:rPr lang="en-US" dirty="0"/>
                  <a:t>Value iteration example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=0.9)</m:t>
                    </m:r>
                  </m:oMath>
                </a14:m>
                <a:endParaRPr lang="en-US" dirty="0"/>
              </a:p>
            </p:txBody>
          </p:sp>
        </mc:Choice>
        <mc:Fallback xmlns="">
          <p:sp>
            <p:nvSpPr>
              <p:cNvPr id="3" name="Title 2">
                <a:extLst>
                  <a:ext uri="{FF2B5EF4-FFF2-40B4-BE49-F238E27FC236}">
                    <a16:creationId xmlns:a16="http://schemas.microsoft.com/office/drawing/2014/main" id="{CE63C9A2-5B7C-4467-A699-7872D7817829}"/>
                  </a:ext>
                </a:extLst>
              </p:cNvPr>
              <p:cNvSpPr>
                <a:spLocks noGrp="1" noRot="1" noChangeAspect="1" noMove="1" noResize="1" noEditPoints="1" noAdjustHandles="1" noChangeArrowheads="1" noChangeShapeType="1" noTextEdit="1"/>
              </p:cNvSpPr>
              <p:nvPr>
                <p:ph type="title"/>
              </p:nvPr>
            </p:nvSpPr>
            <p:spPr>
              <a:blipFill>
                <a:blip r:embed="rId2"/>
                <a:stretch>
                  <a:fillRect l="-2232" t="-19685" b="-3228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8F5CDAA-F95C-4C6A-ABE6-CA858F270C39}"/>
              </a:ext>
            </a:extLst>
          </p:cNvPr>
          <p:cNvSpPr>
            <a:spLocks noGrp="1"/>
          </p:cNvSpPr>
          <p:nvPr>
            <p:ph type="sldNum" sz="quarter" idx="12"/>
          </p:nvPr>
        </p:nvSpPr>
        <p:spPr/>
        <p:txBody>
          <a:bodyPr/>
          <a:lstStyle/>
          <a:p>
            <a:fld id="{29AAD378-655A-49C6-813C-9FD132EF7440}" type="slidenum">
              <a:rPr lang="en-US" smtClean="0"/>
              <a:pPr/>
              <a:t>19</a:t>
            </a:fld>
            <a:endParaRPr lang="en-US" dirty="0"/>
          </a:p>
        </p:txBody>
      </p:sp>
      <p:graphicFrame>
        <p:nvGraphicFramePr>
          <p:cNvPr id="10" name="Table 10">
            <a:extLst>
              <a:ext uri="{FF2B5EF4-FFF2-40B4-BE49-F238E27FC236}">
                <a16:creationId xmlns:a16="http://schemas.microsoft.com/office/drawing/2014/main" id="{BD09FBEF-1DC3-4A04-94A6-11368DBCD0F0}"/>
              </a:ext>
            </a:extLst>
          </p:cNvPr>
          <p:cNvGraphicFramePr>
            <a:graphicFrameLocks noGrp="1"/>
          </p:cNvGraphicFramePr>
          <p:nvPr>
            <p:extLst>
              <p:ext uri="{D42A27DB-BD31-4B8C-83A1-F6EECF244321}">
                <p14:modId xmlns:p14="http://schemas.microsoft.com/office/powerpoint/2010/main" val="1985773140"/>
              </p:ext>
            </p:extLst>
          </p:nvPr>
        </p:nvGraphicFramePr>
        <p:xfrm>
          <a:off x="292100" y="2301240"/>
          <a:ext cx="2406650" cy="1828800"/>
        </p:xfrm>
        <a:graphic>
          <a:graphicData uri="http://schemas.openxmlformats.org/drawingml/2006/table">
            <a:tbl>
              <a:tblPr firstRow="1" bandRow="1">
                <a:tableStyleId>{5940675A-B579-460E-94D1-54222C63F5DA}</a:tableStyleId>
              </a:tblPr>
              <a:tblGrid>
                <a:gridCol w="481330">
                  <a:extLst>
                    <a:ext uri="{9D8B030D-6E8A-4147-A177-3AD203B41FA5}">
                      <a16:colId xmlns:a16="http://schemas.microsoft.com/office/drawing/2014/main" val="1526996059"/>
                    </a:ext>
                  </a:extLst>
                </a:gridCol>
                <a:gridCol w="481330">
                  <a:extLst>
                    <a:ext uri="{9D8B030D-6E8A-4147-A177-3AD203B41FA5}">
                      <a16:colId xmlns:a16="http://schemas.microsoft.com/office/drawing/2014/main" val="3978154453"/>
                    </a:ext>
                  </a:extLst>
                </a:gridCol>
                <a:gridCol w="481330">
                  <a:extLst>
                    <a:ext uri="{9D8B030D-6E8A-4147-A177-3AD203B41FA5}">
                      <a16:colId xmlns:a16="http://schemas.microsoft.com/office/drawing/2014/main" val="3299054470"/>
                    </a:ext>
                  </a:extLst>
                </a:gridCol>
                <a:gridCol w="481330">
                  <a:extLst>
                    <a:ext uri="{9D8B030D-6E8A-4147-A177-3AD203B41FA5}">
                      <a16:colId xmlns:a16="http://schemas.microsoft.com/office/drawing/2014/main" val="2762885577"/>
                    </a:ext>
                  </a:extLst>
                </a:gridCol>
                <a:gridCol w="481330">
                  <a:extLst>
                    <a:ext uri="{9D8B030D-6E8A-4147-A177-3AD203B41FA5}">
                      <a16:colId xmlns:a16="http://schemas.microsoft.com/office/drawing/2014/main" val="285460921"/>
                    </a:ext>
                  </a:extLst>
                </a:gridCol>
              </a:tblGrid>
              <a:tr h="361209">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61209">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61209">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61209">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61104">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p:graphicFrame>
        <p:nvGraphicFramePr>
          <p:cNvPr id="12" name="Table 10">
            <a:extLst>
              <a:ext uri="{FF2B5EF4-FFF2-40B4-BE49-F238E27FC236}">
                <a16:creationId xmlns:a16="http://schemas.microsoft.com/office/drawing/2014/main" id="{E831AAE3-A2A2-401E-9B1B-166139BE5D9F}"/>
              </a:ext>
            </a:extLst>
          </p:cNvPr>
          <p:cNvGraphicFramePr>
            <a:graphicFrameLocks noGrp="1"/>
          </p:cNvGraphicFramePr>
          <p:nvPr>
            <p:extLst>
              <p:ext uri="{D42A27DB-BD31-4B8C-83A1-F6EECF244321}">
                <p14:modId xmlns:p14="http://schemas.microsoft.com/office/powerpoint/2010/main" val="3510464139"/>
              </p:ext>
            </p:extLst>
          </p:nvPr>
        </p:nvGraphicFramePr>
        <p:xfrm>
          <a:off x="3378200" y="2284731"/>
          <a:ext cx="2609850" cy="1838696"/>
        </p:xfrm>
        <a:graphic>
          <a:graphicData uri="http://schemas.openxmlformats.org/drawingml/2006/table">
            <a:tbl>
              <a:tblPr firstRow="1" bandRow="1">
                <a:tableStyleId>{5940675A-B579-460E-94D1-54222C63F5DA}</a:tableStyleId>
              </a:tblPr>
              <a:tblGrid>
                <a:gridCol w="521970">
                  <a:extLst>
                    <a:ext uri="{9D8B030D-6E8A-4147-A177-3AD203B41FA5}">
                      <a16:colId xmlns:a16="http://schemas.microsoft.com/office/drawing/2014/main" val="1526996059"/>
                    </a:ext>
                  </a:extLst>
                </a:gridCol>
                <a:gridCol w="521970">
                  <a:extLst>
                    <a:ext uri="{9D8B030D-6E8A-4147-A177-3AD203B41FA5}">
                      <a16:colId xmlns:a16="http://schemas.microsoft.com/office/drawing/2014/main" val="3978154453"/>
                    </a:ext>
                  </a:extLst>
                </a:gridCol>
                <a:gridCol w="521970">
                  <a:extLst>
                    <a:ext uri="{9D8B030D-6E8A-4147-A177-3AD203B41FA5}">
                      <a16:colId xmlns:a16="http://schemas.microsoft.com/office/drawing/2014/main" val="3299054470"/>
                    </a:ext>
                  </a:extLst>
                </a:gridCol>
                <a:gridCol w="521970">
                  <a:extLst>
                    <a:ext uri="{9D8B030D-6E8A-4147-A177-3AD203B41FA5}">
                      <a16:colId xmlns:a16="http://schemas.microsoft.com/office/drawing/2014/main" val="2762885577"/>
                    </a:ext>
                  </a:extLst>
                </a:gridCol>
                <a:gridCol w="521970">
                  <a:extLst>
                    <a:ext uri="{9D8B030D-6E8A-4147-A177-3AD203B41FA5}">
                      <a16:colId xmlns:a16="http://schemas.microsoft.com/office/drawing/2014/main" val="285460921"/>
                    </a:ext>
                  </a:extLst>
                </a:gridCol>
              </a:tblGrid>
              <a:tr h="344553">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t>0.72</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75656">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44553">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44553">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44553">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E4507B4D-649D-47B8-BF3A-8A6BC82DF934}"/>
                  </a:ext>
                </a:extLst>
              </p:cNvPr>
              <p:cNvSpPr txBox="1"/>
              <p:nvPr/>
            </p:nvSpPr>
            <p:spPr>
              <a:xfrm>
                <a:off x="64922" y="4272053"/>
                <a:ext cx="12078691" cy="14073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3,2</m:t>
                              </m:r>
                            </m:e>
                          </m:d>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eqArr>
                                <m:eqArrPr>
                                  <m:ctrlPr>
                                    <a:rPr lang="en-US" i="1">
                                      <a:latin typeface="Cambria Math" panose="02040503050406030204" pitchFamily="18" charset="0"/>
                                    </a:rPr>
                                  </m:ctrlPr>
                                </m:eqArrPr>
                                <m:e>
                                  <m:m>
                                    <m:mPr>
                                      <m:mcs>
                                        <m:mc>
                                          <m:mcPr>
                                            <m:count m:val="1"/>
                                            <m:mcJc m:val="center"/>
                                          </m:mcPr>
                                        </m:mc>
                                      </m:mcs>
                                      <m:ctrlPr>
                                        <a:rPr lang="en-US" i="1" smtClean="0">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×0.8×1</m:t>
                                            </m:r>
                                          </m:e>
                                        </m:groupChr>
                                      </m:e>
                                    </m:mr>
                                    <m:mr>
                                      <m:e>
                                        <m:r>
                                          <m:rPr>
                                            <m:sty m:val="p"/>
                                          </m:rPr>
                                          <a:rPr lang="en-US">
                                            <a:latin typeface="Cambria Math" panose="02040503050406030204" pitchFamily="18" charset="0"/>
                                          </a:rPr>
                                          <m:t>right</m:t>
                                        </m:r>
                                        <m:r>
                                          <a:rPr lang="en-US">
                                            <a:latin typeface="Cambria Math" panose="02040503050406030204" pitchFamily="18" charset="0"/>
                                          </a:rPr>
                                          <m:t> (</m:t>
                                        </m:r>
                                        <m:r>
                                          <m:rPr>
                                            <m:sty m:val="p"/>
                                          </m:rPr>
                                          <a:rPr lang="en-US">
                                            <a:latin typeface="Cambria Math" panose="02040503050406030204" pitchFamily="18" charset="0"/>
                                          </a:rPr>
                                          <m:t>success</m:t>
                                        </m:r>
                                        <m:r>
                                          <a:rPr lang="en-US" i="1">
                                            <a:latin typeface="Cambria Math" panose="02040503050406030204" pitchFamily="18" charset="0"/>
                                          </a:rPr>
                                          <m:t>)</m:t>
                                        </m:r>
                                      </m:e>
                                    </m:mr>
                                  </m:m>
                                  <m:r>
                                    <a:rPr lang="en-US">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m:t>
                                            </m:r>
                                            <m:r>
                                              <a:rPr lang="en-US" b="0" i="1" smtClean="0">
                                                <a:latin typeface="Cambria Math" panose="02040503050406030204" pitchFamily="18" charset="0"/>
                                              </a:rPr>
                                              <m:t>2</m:t>
                                            </m:r>
                                            <m:r>
                                              <a:rPr lang="en-US" i="1">
                                                <a:latin typeface="Cambria Math" panose="02040503050406030204" pitchFamily="18" charset="0"/>
                                              </a:rPr>
                                              <m:t>×0</m:t>
                                            </m:r>
                                          </m:e>
                                        </m:groupChr>
                                      </m:e>
                                    </m:mr>
                                    <m:mr>
                                      <m:e>
                                        <m:r>
                                          <m:rPr>
                                            <m:sty m:val="p"/>
                                          </m:rPr>
                                          <a:rPr lang="en-US" b="0" i="0" smtClean="0">
                                            <a:latin typeface="Cambria Math" panose="02040503050406030204" pitchFamily="18" charset="0"/>
                                          </a:rPr>
                                          <m:t>r</m:t>
                                        </m:r>
                                        <m:r>
                                          <m:rPr>
                                            <m:sty m:val="p"/>
                                          </m:rPr>
                                          <a:rPr lang="en-US">
                                            <a:latin typeface="Cambria Math" panose="02040503050406030204" pitchFamily="18" charset="0"/>
                                          </a:rPr>
                                          <m:t>ight</m:t>
                                        </m:r>
                                        <m:r>
                                          <a:rPr lang="en-US">
                                            <a:latin typeface="Cambria Math" panose="02040503050406030204" pitchFamily="18" charset="0"/>
                                          </a:rPr>
                                          <m:t>(</m:t>
                                        </m:r>
                                        <m:r>
                                          <m:rPr>
                                            <m:sty m:val="p"/>
                                          </m:rPr>
                                          <a:rPr lang="en-US">
                                            <a:latin typeface="Cambria Math" panose="02040503050406030204" pitchFamily="18" charset="0"/>
                                          </a:rPr>
                                          <m:t>fail</m:t>
                                        </m:r>
                                        <m:r>
                                          <a:rPr lang="en-US" b="0" i="0" smtClean="0">
                                            <a:latin typeface="Cambria Math" panose="02040503050406030204" pitchFamily="18" charset="0"/>
                                          </a:rPr>
                                          <m:t>,</m:t>
                                        </m:r>
                                        <m:r>
                                          <m:rPr>
                                            <m:sty m:val="p"/>
                                          </m:rPr>
                                          <a:rPr lang="en-US" b="0" i="0" smtClean="0">
                                            <a:latin typeface="Cambria Math" panose="02040503050406030204" pitchFamily="18" charset="0"/>
                                          </a:rPr>
                                          <m:t>lt</m:t>
                                        </m:r>
                                        <m:r>
                                          <a:rPr lang="en-US" b="0" i="0" smtClean="0">
                                            <a:latin typeface="Cambria Math" panose="02040503050406030204" pitchFamily="18" charset="0"/>
                                          </a:rPr>
                                          <m:t>/</m:t>
                                        </m:r>
                                        <m:r>
                                          <m:rPr>
                                            <m:sty m:val="p"/>
                                          </m:rPr>
                                          <a:rPr lang="en-US" b="0" i="0" smtClean="0">
                                            <a:latin typeface="Cambria Math" panose="02040503050406030204" pitchFamily="18" charset="0"/>
                                          </a:rPr>
                                          <m:t>dn</m:t>
                                        </m:r>
                                        <m:r>
                                          <a:rPr lang="en-US">
                                            <a:latin typeface="Cambria Math" panose="02040503050406030204" pitchFamily="18" charset="0"/>
                                          </a:rPr>
                                          <m:t>)</m:t>
                                        </m:r>
                                      </m:e>
                                    </m:mr>
                                  </m:m>
                                  <m:r>
                                    <a:rPr lang="en-US" b="0" i="1" smtClean="0">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m:t>
                                            </m:r>
                                            <m:r>
                                              <a:rPr lang="en-US" b="0" i="1" smtClean="0">
                                                <a:latin typeface="Cambria Math" panose="02040503050406030204" pitchFamily="18" charset="0"/>
                                              </a:rPr>
                                              <m:t>1</m:t>
                                            </m:r>
                                            <m:r>
                                              <a:rPr lang="en-US" i="1">
                                                <a:latin typeface="Cambria Math" panose="02040503050406030204" pitchFamily="18" charset="0"/>
                                              </a:rPr>
                                              <m:t>×1</m:t>
                                            </m:r>
                                          </m:e>
                                        </m:groupChr>
                                      </m:e>
                                    </m:mr>
                                    <m:mr>
                                      <m:e>
                                        <m:r>
                                          <m:rPr>
                                            <m:sty m:val="p"/>
                                          </m:rPr>
                                          <a:rPr lang="en-US">
                                            <a:latin typeface="Cambria Math" panose="02040503050406030204" pitchFamily="18" charset="0"/>
                                          </a:rPr>
                                          <m:t>down</m:t>
                                        </m:r>
                                        <m:r>
                                          <a:rPr lang="en-US" i="1">
                                            <a:latin typeface="Cambria Math" panose="02040503050406030204" pitchFamily="18" charset="0"/>
                                          </a:rPr>
                                          <m:t> (</m:t>
                                        </m:r>
                                        <m:r>
                                          <m:rPr>
                                            <m:sty m:val="p"/>
                                          </m:rPr>
                                          <a:rPr lang="en-US">
                                            <a:latin typeface="Cambria Math" panose="02040503050406030204" pitchFamily="18" charset="0"/>
                                          </a:rPr>
                                          <m:t>fail</m:t>
                                        </m:r>
                                        <m:r>
                                          <a:rPr lang="en-US" b="0" i="1" smtClean="0">
                                            <a:latin typeface="Cambria Math" panose="02040503050406030204" pitchFamily="18" charset="0"/>
                                          </a:rPr>
                                          <m:t>,</m:t>
                                        </m:r>
                                        <m:r>
                                          <m:rPr>
                                            <m:sty m:val="p"/>
                                          </m:rPr>
                                          <a:rPr lang="en-US" b="0" i="0" smtClean="0">
                                            <a:latin typeface="Cambria Math" panose="02040503050406030204" pitchFamily="18" charset="0"/>
                                          </a:rPr>
                                          <m:t>right</m:t>
                                        </m:r>
                                        <m:r>
                                          <a:rPr lang="en-US" i="1">
                                            <a:latin typeface="Cambria Math" panose="02040503050406030204" pitchFamily="18" charset="0"/>
                                          </a:rPr>
                                          <m:t>)</m:t>
                                        </m:r>
                                      </m:e>
                                    </m:mr>
                                  </m:m>
                                  <m:r>
                                    <a:rPr lang="en-US" i="1">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×0.8×0</m:t>
                                            </m:r>
                                          </m:e>
                                        </m:groupChr>
                                      </m:e>
                                    </m:mr>
                                    <m:mr>
                                      <m:e>
                                        <m:r>
                                          <m:rPr>
                                            <m:sty m:val="p"/>
                                          </m:rPr>
                                          <a:rPr lang="en-US">
                                            <a:latin typeface="Cambria Math" panose="02040503050406030204" pitchFamily="18" charset="0"/>
                                          </a:rPr>
                                          <m:t>down</m:t>
                                        </m:r>
                                        <m:r>
                                          <a:rPr lang="en-US">
                                            <a:latin typeface="Cambria Math" panose="02040503050406030204" pitchFamily="18" charset="0"/>
                                          </a:rPr>
                                          <m:t> (</m:t>
                                        </m:r>
                                        <m:r>
                                          <m:rPr>
                                            <m:sty m:val="p"/>
                                          </m:rPr>
                                          <a:rPr lang="en-US">
                                            <a:latin typeface="Cambria Math" panose="02040503050406030204" pitchFamily="18" charset="0"/>
                                          </a:rPr>
                                          <m:t>success</m:t>
                                        </m:r>
                                        <m:r>
                                          <a:rPr lang="en-US">
                                            <a:latin typeface="Cambria Math" panose="02040503050406030204" pitchFamily="18" charset="0"/>
                                          </a:rPr>
                                          <m:t>)</m:t>
                                        </m:r>
                                      </m:e>
                                    </m:mr>
                                  </m:m>
                                  <m:r>
                                    <a:rPr lang="en-US" b="0" i="1" smtClean="0">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×0.1×</m:t>
                                            </m:r>
                                            <m:r>
                                              <a:rPr lang="en-US" b="0" i="1" smtClean="0">
                                                <a:latin typeface="Cambria Math" panose="02040503050406030204" pitchFamily="18" charset="0"/>
                                              </a:rPr>
                                              <m:t>0</m:t>
                                            </m:r>
                                          </m:e>
                                        </m:groupChr>
                                      </m:e>
                                    </m:mr>
                                    <m:mr>
                                      <m:e>
                                        <m:r>
                                          <m:rPr>
                                            <m:sty m:val="p"/>
                                          </m:rPr>
                                          <a:rPr lang="en-US">
                                            <a:latin typeface="Cambria Math" panose="02040503050406030204" pitchFamily="18" charset="0"/>
                                          </a:rPr>
                                          <m:t>down</m:t>
                                        </m:r>
                                        <m:r>
                                          <a:rPr lang="en-US" i="1">
                                            <a:latin typeface="Cambria Math" panose="02040503050406030204" pitchFamily="18" charset="0"/>
                                          </a:rPr>
                                          <m:t> (</m:t>
                                        </m:r>
                                        <m:r>
                                          <m:rPr>
                                            <m:sty m:val="p"/>
                                          </m:rPr>
                                          <a:rPr lang="en-US">
                                            <a:latin typeface="Cambria Math" panose="02040503050406030204" pitchFamily="18" charset="0"/>
                                          </a:rPr>
                                          <m:t>fail</m:t>
                                        </m:r>
                                        <m:r>
                                          <a:rPr lang="en-US" i="1">
                                            <a:latin typeface="Cambria Math" panose="02040503050406030204" pitchFamily="18" charset="0"/>
                                          </a:rPr>
                                          <m:t>,</m:t>
                                        </m:r>
                                        <m:r>
                                          <m:rPr>
                                            <m:sty m:val="p"/>
                                          </m:rPr>
                                          <a:rPr lang="en-US" b="0" i="0" smtClean="0">
                                            <a:latin typeface="Cambria Math" panose="02040503050406030204" pitchFamily="18" charset="0"/>
                                          </a:rPr>
                                          <m:t>left</m:t>
                                        </m:r>
                                        <m:r>
                                          <a:rPr lang="en-US" i="1">
                                            <a:latin typeface="Cambria Math" panose="02040503050406030204" pitchFamily="18" charset="0"/>
                                          </a:rPr>
                                          <m:t>)</m:t>
                                        </m:r>
                                      </m:e>
                                    </m:mr>
                                  </m:m>
                                  <m:r>
                                    <a:rPr lang="en-US" b="0" i="1" smtClean="0">
                                      <a:latin typeface="Cambria Math" panose="02040503050406030204" pitchFamily="18" charset="0"/>
                                    </a:rPr>
                                    <m:t>, </m:t>
                                  </m:r>
                                </m:e>
                                <m:e>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×0.8×</m:t>
                                            </m:r>
                                            <m:r>
                                              <a:rPr lang="en-US" b="0" i="1" smtClean="0">
                                                <a:latin typeface="Cambria Math" panose="02040503050406030204" pitchFamily="18" charset="0"/>
                                              </a:rPr>
                                              <m:t>0</m:t>
                                            </m:r>
                                          </m:e>
                                        </m:groupChr>
                                      </m:e>
                                    </m:mr>
                                    <m:mr>
                                      <m:e>
                                        <m:r>
                                          <m:rPr>
                                            <m:sty m:val="p"/>
                                          </m:rPr>
                                          <a:rPr lang="en-US" b="0" i="0" smtClean="0">
                                            <a:latin typeface="Cambria Math" panose="02040503050406030204" pitchFamily="18" charset="0"/>
                                          </a:rPr>
                                          <m:t>left</m:t>
                                        </m:r>
                                        <m:r>
                                          <a:rPr lang="en-US">
                                            <a:latin typeface="Cambria Math" panose="02040503050406030204" pitchFamily="18" charset="0"/>
                                          </a:rPr>
                                          <m:t> (</m:t>
                                        </m:r>
                                        <m:r>
                                          <m:rPr>
                                            <m:sty m:val="p"/>
                                          </m:rPr>
                                          <a:rPr lang="en-US">
                                            <a:latin typeface="Cambria Math" panose="02040503050406030204" pitchFamily="18" charset="0"/>
                                          </a:rPr>
                                          <m:t>success</m:t>
                                        </m:r>
                                        <m:r>
                                          <a:rPr lang="en-US" i="1">
                                            <a:latin typeface="Cambria Math" panose="02040503050406030204" pitchFamily="18" charset="0"/>
                                          </a:rPr>
                                          <m:t>)</m:t>
                                        </m:r>
                                      </m:e>
                                    </m:mr>
                                  </m:m>
                                  <m:r>
                                    <a:rPr lang="en-US">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0.9</m:t>
                                            </m:r>
                                            <m:r>
                                              <a:rPr lang="en-US" i="1">
                                                <a:latin typeface="Cambria Math" panose="02040503050406030204" pitchFamily="18" charset="0"/>
                                              </a:rPr>
                                              <m:t>×0.</m:t>
                                            </m:r>
                                            <m:r>
                                              <a:rPr lang="en-US" b="0" i="1" smtClean="0">
                                                <a:latin typeface="Cambria Math" panose="02040503050406030204" pitchFamily="18" charset="0"/>
                                              </a:rPr>
                                              <m:t>2</m:t>
                                            </m:r>
                                            <m:r>
                                              <a:rPr lang="en-US" i="1">
                                                <a:latin typeface="Cambria Math" panose="02040503050406030204" pitchFamily="18" charset="0"/>
                                              </a:rPr>
                                              <m:t>×0</m:t>
                                            </m:r>
                                          </m:e>
                                        </m:groupChr>
                                      </m:e>
                                    </m:mr>
                                    <m:mr>
                                      <m:e>
                                        <m:r>
                                          <m:rPr>
                                            <m:sty m:val="p"/>
                                          </m:rPr>
                                          <a:rPr lang="en-US" b="0" i="0" smtClean="0">
                                            <a:latin typeface="Cambria Math" panose="02040503050406030204" pitchFamily="18" charset="0"/>
                                          </a:rPr>
                                          <m:t>left</m:t>
                                        </m:r>
                                        <m:r>
                                          <a:rPr lang="en-US">
                                            <a:latin typeface="Cambria Math" panose="02040503050406030204" pitchFamily="18" charset="0"/>
                                          </a:rPr>
                                          <m:t>(</m:t>
                                        </m:r>
                                        <m:r>
                                          <m:rPr>
                                            <m:sty m:val="p"/>
                                          </m:rPr>
                                          <a:rPr lang="en-US">
                                            <a:latin typeface="Cambria Math" panose="02040503050406030204" pitchFamily="18" charset="0"/>
                                          </a:rPr>
                                          <m:t>fail</m:t>
                                        </m:r>
                                        <m:r>
                                          <a:rPr lang="en-US">
                                            <a:latin typeface="Cambria Math" panose="02040503050406030204" pitchFamily="18" charset="0"/>
                                          </a:rPr>
                                          <m:t>)</m:t>
                                        </m:r>
                                      </m:e>
                                    </m:mr>
                                  </m:m>
                                </m:e>
                              </m:eqArr>
                            </m:e>
                          </m:d>
                        </m:e>
                      </m:func>
                      <m:r>
                        <a:rPr lang="en-US" b="0" i="1" smtClean="0">
                          <a:latin typeface="Cambria Math" panose="02040503050406030204" pitchFamily="18" charset="0"/>
                        </a:rPr>
                        <m:t>=0.</m:t>
                      </m:r>
                      <m:r>
                        <a:rPr lang="en-US" b="0" i="1" smtClean="0">
                          <a:latin typeface="Cambria Math" panose="02040503050406030204" pitchFamily="18" charset="0"/>
                        </a:rPr>
                        <m:t>72</m:t>
                      </m:r>
                    </m:oMath>
                  </m:oMathPara>
                </a14:m>
                <a:endParaRPr lang="en-US" dirty="0"/>
              </a:p>
            </p:txBody>
          </p:sp>
        </mc:Choice>
        <mc:Fallback>
          <p:sp>
            <p:nvSpPr>
              <p:cNvPr id="13" name="TextBox 12">
                <a:extLst>
                  <a:ext uri="{FF2B5EF4-FFF2-40B4-BE49-F238E27FC236}">
                    <a16:creationId xmlns:a16="http://schemas.microsoft.com/office/drawing/2014/main" id="{E4507B4D-649D-47B8-BF3A-8A6BC82DF934}"/>
                  </a:ext>
                </a:extLst>
              </p:cNvPr>
              <p:cNvSpPr txBox="1">
                <a:spLocks noRot="1" noChangeAspect="1" noMove="1" noResize="1" noEditPoints="1" noAdjustHandles="1" noChangeArrowheads="1" noChangeShapeType="1" noTextEdit="1"/>
              </p:cNvSpPr>
              <p:nvPr/>
            </p:nvSpPr>
            <p:spPr>
              <a:xfrm>
                <a:off x="64922" y="4272053"/>
                <a:ext cx="12078691" cy="1407373"/>
              </a:xfrm>
              <a:prstGeom prst="rect">
                <a:avLst/>
              </a:prstGeom>
              <a:blipFill>
                <a:blip r:embed="rId3"/>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668EF8A-30BA-4457-81B9-CC65F36EACB1}"/>
              </a:ext>
            </a:extLst>
          </p:cNvPr>
          <p:cNvSpPr txBox="1"/>
          <p:nvPr/>
        </p:nvSpPr>
        <p:spPr>
          <a:xfrm>
            <a:off x="5853620" y="5828052"/>
            <a:ext cx="6186245" cy="369332"/>
          </a:xfrm>
          <a:prstGeom prst="rect">
            <a:avLst/>
          </a:prstGeom>
          <a:noFill/>
        </p:spPr>
        <p:txBody>
          <a:bodyPr wrap="none" rtlCol="0">
            <a:spAutoFit/>
          </a:bodyPr>
          <a:lstStyle/>
          <a:p>
            <a:r>
              <a:rPr lang="en-US" dirty="0"/>
              <a:t>*Assume actions that cause going outside the world are deleted</a:t>
            </a:r>
          </a:p>
        </p:txBody>
      </p:sp>
      <p:sp>
        <p:nvSpPr>
          <p:cNvPr id="15" name="TextBox 14">
            <a:extLst>
              <a:ext uri="{FF2B5EF4-FFF2-40B4-BE49-F238E27FC236}">
                <a16:creationId xmlns:a16="http://schemas.microsoft.com/office/drawing/2014/main" id="{93AC3BAD-686A-4B41-8F51-BB5D684AF254}"/>
              </a:ext>
            </a:extLst>
          </p:cNvPr>
          <p:cNvSpPr txBox="1"/>
          <p:nvPr/>
        </p:nvSpPr>
        <p:spPr>
          <a:xfrm>
            <a:off x="1092200" y="1695450"/>
            <a:ext cx="1159548" cy="369332"/>
          </a:xfrm>
          <a:prstGeom prst="rect">
            <a:avLst/>
          </a:prstGeom>
          <a:noFill/>
        </p:spPr>
        <p:txBody>
          <a:bodyPr wrap="none" rtlCol="0">
            <a:spAutoFit/>
          </a:bodyPr>
          <a:lstStyle/>
          <a:p>
            <a:r>
              <a:rPr lang="en-US" dirty="0"/>
              <a:t>Iteration 0</a:t>
            </a:r>
          </a:p>
        </p:txBody>
      </p:sp>
      <p:sp>
        <p:nvSpPr>
          <p:cNvPr id="16" name="TextBox 15">
            <a:extLst>
              <a:ext uri="{FF2B5EF4-FFF2-40B4-BE49-F238E27FC236}">
                <a16:creationId xmlns:a16="http://schemas.microsoft.com/office/drawing/2014/main" id="{6B3CF520-B95E-440E-AD50-1B7FA034DD5D}"/>
              </a:ext>
            </a:extLst>
          </p:cNvPr>
          <p:cNvSpPr txBox="1"/>
          <p:nvPr/>
        </p:nvSpPr>
        <p:spPr>
          <a:xfrm>
            <a:off x="4387850" y="1695450"/>
            <a:ext cx="1159548" cy="369332"/>
          </a:xfrm>
          <a:prstGeom prst="rect">
            <a:avLst/>
          </a:prstGeom>
          <a:noFill/>
        </p:spPr>
        <p:txBody>
          <a:bodyPr wrap="none" rtlCol="0">
            <a:spAutoFit/>
          </a:bodyPr>
          <a:lstStyle/>
          <a:p>
            <a:r>
              <a:rPr lang="en-US" dirty="0"/>
              <a:t>Iteration 1</a:t>
            </a:r>
          </a:p>
        </p:txBody>
      </p:sp>
      <p:graphicFrame>
        <p:nvGraphicFramePr>
          <p:cNvPr id="18" name="Table 10">
            <a:extLst>
              <a:ext uri="{FF2B5EF4-FFF2-40B4-BE49-F238E27FC236}">
                <a16:creationId xmlns:a16="http://schemas.microsoft.com/office/drawing/2014/main" id="{33C428BF-80B3-4A5E-B52D-C07288AFC631}"/>
              </a:ext>
            </a:extLst>
          </p:cNvPr>
          <p:cNvGraphicFramePr>
            <a:graphicFrameLocks noGrp="1"/>
          </p:cNvGraphicFramePr>
          <p:nvPr>
            <p:extLst>
              <p:ext uri="{D42A27DB-BD31-4B8C-83A1-F6EECF244321}">
                <p14:modId xmlns:p14="http://schemas.microsoft.com/office/powerpoint/2010/main" val="3917612896"/>
              </p:ext>
            </p:extLst>
          </p:nvPr>
        </p:nvGraphicFramePr>
        <p:xfrm>
          <a:off x="7342558" y="2213408"/>
          <a:ext cx="2609850" cy="1838696"/>
        </p:xfrm>
        <a:graphic>
          <a:graphicData uri="http://schemas.openxmlformats.org/drawingml/2006/table">
            <a:tbl>
              <a:tblPr firstRow="1" bandRow="1">
                <a:tableStyleId>{5940675A-B579-460E-94D1-54222C63F5DA}</a:tableStyleId>
              </a:tblPr>
              <a:tblGrid>
                <a:gridCol w="521970">
                  <a:extLst>
                    <a:ext uri="{9D8B030D-6E8A-4147-A177-3AD203B41FA5}">
                      <a16:colId xmlns:a16="http://schemas.microsoft.com/office/drawing/2014/main" val="1526996059"/>
                    </a:ext>
                  </a:extLst>
                </a:gridCol>
                <a:gridCol w="521970">
                  <a:extLst>
                    <a:ext uri="{9D8B030D-6E8A-4147-A177-3AD203B41FA5}">
                      <a16:colId xmlns:a16="http://schemas.microsoft.com/office/drawing/2014/main" val="3978154453"/>
                    </a:ext>
                  </a:extLst>
                </a:gridCol>
                <a:gridCol w="521970">
                  <a:extLst>
                    <a:ext uri="{9D8B030D-6E8A-4147-A177-3AD203B41FA5}">
                      <a16:colId xmlns:a16="http://schemas.microsoft.com/office/drawing/2014/main" val="3299054470"/>
                    </a:ext>
                  </a:extLst>
                </a:gridCol>
                <a:gridCol w="521970">
                  <a:extLst>
                    <a:ext uri="{9D8B030D-6E8A-4147-A177-3AD203B41FA5}">
                      <a16:colId xmlns:a16="http://schemas.microsoft.com/office/drawing/2014/main" val="2762885577"/>
                    </a:ext>
                  </a:extLst>
                </a:gridCol>
                <a:gridCol w="521970">
                  <a:extLst>
                    <a:ext uri="{9D8B030D-6E8A-4147-A177-3AD203B41FA5}">
                      <a16:colId xmlns:a16="http://schemas.microsoft.com/office/drawing/2014/main" val="285460921"/>
                    </a:ext>
                  </a:extLst>
                </a:gridCol>
              </a:tblGrid>
              <a:tr h="344553">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t>?</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75656">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44553">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44553">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44553">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p:sp>
        <p:nvSpPr>
          <p:cNvPr id="19" name="TextBox 18">
            <a:extLst>
              <a:ext uri="{FF2B5EF4-FFF2-40B4-BE49-F238E27FC236}">
                <a16:creationId xmlns:a16="http://schemas.microsoft.com/office/drawing/2014/main" id="{A3AFCD15-4F1B-43B9-A62B-FB2257955116}"/>
              </a:ext>
            </a:extLst>
          </p:cNvPr>
          <p:cNvSpPr txBox="1"/>
          <p:nvPr/>
        </p:nvSpPr>
        <p:spPr>
          <a:xfrm>
            <a:off x="8460158" y="1646471"/>
            <a:ext cx="1159548" cy="369332"/>
          </a:xfrm>
          <a:prstGeom prst="rect">
            <a:avLst/>
          </a:prstGeom>
          <a:noFill/>
        </p:spPr>
        <p:txBody>
          <a:bodyPr wrap="none" rtlCol="0">
            <a:spAutoFit/>
          </a:bodyPr>
          <a:lstStyle/>
          <a:p>
            <a:r>
              <a:rPr lang="en-US" dirty="0"/>
              <a:t>Iteration 2</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3238FB8-08FF-EF56-DBAC-5F4C0795D526}"/>
                  </a:ext>
                </a:extLst>
              </p:cNvPr>
              <p:cNvSpPr txBox="1"/>
              <p:nvPr/>
            </p:nvSpPr>
            <p:spPr>
              <a:xfrm>
                <a:off x="10222574" y="1190289"/>
                <a:ext cx="1921039" cy="2510495"/>
              </a:xfrm>
              <a:prstGeom prst="rect">
                <a:avLst/>
              </a:prstGeom>
              <a:solidFill>
                <a:schemeClr val="bg2"/>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wrap="none" rtlCol="0">
                <a:spAutoFit/>
              </a:bodyPr>
              <a:lstStyle/>
              <a:p>
                <a14:m>
                  <m:oMathPara xmlns:m="http://schemas.openxmlformats.org/officeDocument/2006/math">
                    <m:oMathParaPr>
                      <m:jc m:val="centerGroup"/>
                    </m:oMathParaPr>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3,2</m:t>
                          </m:r>
                        </m:e>
                      </m:d>
                      <m:r>
                        <a:rPr lang="en-US" sz="1400" b="0" i="1" smtClean="0">
                          <a:latin typeface="Cambria Math" panose="02040503050406030204" pitchFamily="18" charset="0"/>
                        </a:rPr>
                        <m:t>,</m:t>
                      </m:r>
                      <m:r>
                        <a:rPr lang="en-US" sz="1400" b="0" i="1" smtClean="0">
                          <a:latin typeface="Cambria Math" panose="02040503050406030204" pitchFamily="18" charset="0"/>
                        </a:rPr>
                        <m:t>𝑟𝑡</m:t>
                      </m:r>
                      <m:r>
                        <a:rPr lang="en-US" sz="1400" b="0" i="1" smtClean="0">
                          <a:latin typeface="Cambria Math" panose="02040503050406030204" pitchFamily="18" charset="0"/>
                        </a:rPr>
                        <m:t> →</m:t>
                      </m:r>
                      <m:m>
                        <m:mPr>
                          <m:mcs>
                            <m:mc>
                              <m:mcPr>
                                <m:count m:val="1"/>
                                <m:mcJc m:val="center"/>
                              </m:mcPr>
                            </m:mc>
                          </m:mcs>
                          <m:ctrlPr>
                            <a:rPr lang="en-US" sz="1400" b="0" i="1" smtClean="0">
                              <a:latin typeface="Cambria Math" panose="02040503050406030204" pitchFamily="18" charset="0"/>
                            </a:rPr>
                          </m:ctrlPr>
                        </m:mPr>
                        <m:mr>
                          <m:e>
                            <m:d>
                              <m:dPr>
                                <m:ctrlPr>
                                  <a:rPr lang="en-US" sz="1400" i="1">
                                    <a:latin typeface="Cambria Math" panose="02040503050406030204" pitchFamily="18" charset="0"/>
                                  </a:rPr>
                                </m:ctrlPr>
                              </m:dPr>
                              <m:e>
                                <m:r>
                                  <a:rPr lang="en-US" sz="1400" i="1">
                                    <a:latin typeface="Cambria Math" panose="02040503050406030204" pitchFamily="18" charset="0"/>
                                  </a:rPr>
                                  <m:t>3,3</m:t>
                                </m:r>
                              </m:e>
                            </m:d>
                            <m:r>
                              <a:rPr lang="en-US" sz="1400" i="1">
                                <a:latin typeface="Cambria Math" panose="02040503050406030204" pitchFamily="18" charset="0"/>
                              </a:rPr>
                              <m:t>,0.8</m:t>
                            </m:r>
                          </m:e>
                        </m:mr>
                        <m:m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2</m:t>
                                </m:r>
                                <m:r>
                                  <a:rPr lang="en-US" sz="1400" b="0" i="1" smtClean="0">
                                    <a:latin typeface="Cambria Math" panose="02040503050406030204" pitchFamily="18" charset="0"/>
                                  </a:rPr>
                                  <m:t>,2</m:t>
                                </m:r>
                              </m:e>
                            </m:d>
                            <m:r>
                              <a:rPr lang="en-US" sz="1400" b="0" i="1" smtClean="0">
                                <a:latin typeface="Cambria Math" panose="02040503050406030204" pitchFamily="18" charset="0"/>
                              </a:rPr>
                              <m:t>, 0.1</m:t>
                            </m:r>
                          </m:e>
                        </m:mr>
                        <m:m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3,1</m:t>
                                </m:r>
                              </m:e>
                            </m:d>
                            <m:r>
                              <a:rPr lang="en-US" sz="1400" b="0" i="1" smtClean="0">
                                <a:latin typeface="Cambria Math" panose="02040503050406030204" pitchFamily="18" charset="0"/>
                              </a:rPr>
                              <m:t>,0.1</m:t>
                            </m:r>
                          </m:e>
                        </m:mr>
                      </m:m>
                    </m:oMath>
                  </m:oMathPara>
                </a14:m>
                <a:endParaRPr lang="en-US" sz="1400" b="0" dirty="0"/>
              </a:p>
              <a:p>
                <a:endParaRPr lang="en-US" sz="1400" b="0" dirty="0"/>
              </a:p>
              <a:p>
                <a14:m>
                  <m:oMathPara xmlns:m="http://schemas.openxmlformats.org/officeDocument/2006/math">
                    <m:oMathParaPr>
                      <m:jc m:val="centerGroup"/>
                    </m:oMathParaPr>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3,2</m:t>
                          </m:r>
                        </m:e>
                      </m:d>
                      <m:r>
                        <a:rPr lang="en-US" sz="1400" b="0" i="1" smtClean="0">
                          <a:latin typeface="Cambria Math" panose="02040503050406030204" pitchFamily="18" charset="0"/>
                        </a:rPr>
                        <m:t>,</m:t>
                      </m:r>
                      <m:r>
                        <a:rPr lang="en-US" sz="1400" b="0" i="1" smtClean="0">
                          <a:latin typeface="Cambria Math" panose="02040503050406030204" pitchFamily="18" charset="0"/>
                        </a:rPr>
                        <m:t>𝑑𝑛</m:t>
                      </m:r>
                      <m:r>
                        <a:rPr lang="en-US" sz="1400" b="0" i="1" smtClean="0">
                          <a:latin typeface="Cambria Math" panose="02040503050406030204" pitchFamily="18" charset="0"/>
                        </a:rPr>
                        <m:t> →</m:t>
                      </m:r>
                      <m:m>
                        <m:mPr>
                          <m:mcs>
                            <m:mc>
                              <m:mcPr>
                                <m:count m:val="1"/>
                                <m:mcJc m:val="center"/>
                              </m:mcPr>
                            </m:mc>
                          </m:mcs>
                          <m:ctrlPr>
                            <a:rPr lang="en-US" sz="1400" b="0" i="1" smtClean="0">
                              <a:latin typeface="Cambria Math" panose="02040503050406030204" pitchFamily="18" charset="0"/>
                            </a:rPr>
                          </m:ctrlPr>
                        </m:mPr>
                        <m:mr>
                          <m:e>
                            <m:d>
                              <m:dPr>
                                <m:ctrlPr>
                                  <a:rPr lang="en-US" sz="1400" i="1">
                                    <a:latin typeface="Cambria Math" panose="02040503050406030204" pitchFamily="18" charset="0"/>
                                  </a:rPr>
                                </m:ctrlPr>
                              </m:dPr>
                              <m:e>
                                <m:r>
                                  <a:rPr lang="en-US" sz="1400" i="1">
                                    <a:latin typeface="Cambria Math" panose="02040503050406030204" pitchFamily="18" charset="0"/>
                                  </a:rPr>
                                  <m:t>3,3</m:t>
                                </m:r>
                              </m:e>
                            </m:d>
                            <m:r>
                              <a:rPr lang="en-US" sz="1400" i="1">
                                <a:latin typeface="Cambria Math" panose="02040503050406030204" pitchFamily="18" charset="0"/>
                              </a:rPr>
                              <m:t>,0.</m:t>
                            </m:r>
                            <m:r>
                              <a:rPr lang="en-US" sz="1400" b="0" i="1" smtClean="0">
                                <a:latin typeface="Cambria Math" panose="02040503050406030204" pitchFamily="18" charset="0"/>
                              </a:rPr>
                              <m:t>1</m:t>
                            </m:r>
                          </m:e>
                        </m:mr>
                        <m:m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2,</m:t>
                                </m:r>
                                <m:r>
                                  <a:rPr lang="en-US" sz="1400" b="0" i="1" smtClean="0">
                                    <a:latin typeface="Cambria Math" panose="02040503050406030204" pitchFamily="18" charset="0"/>
                                  </a:rPr>
                                  <m:t>2</m:t>
                                </m:r>
                              </m:e>
                            </m:d>
                            <m:r>
                              <a:rPr lang="en-US" sz="1400" b="0" i="1" smtClean="0">
                                <a:latin typeface="Cambria Math" panose="02040503050406030204" pitchFamily="18" charset="0"/>
                              </a:rPr>
                              <m:t>, 0.</m:t>
                            </m:r>
                            <m:r>
                              <a:rPr lang="en-US" sz="1400" b="0" i="1" smtClean="0">
                                <a:latin typeface="Cambria Math" panose="02040503050406030204" pitchFamily="18" charset="0"/>
                              </a:rPr>
                              <m:t>8</m:t>
                            </m:r>
                          </m:e>
                        </m:mr>
                        <m:m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3,1</m:t>
                                </m:r>
                              </m:e>
                            </m:d>
                            <m:r>
                              <a:rPr lang="en-US" sz="1400" b="0" i="1" smtClean="0">
                                <a:latin typeface="Cambria Math" panose="02040503050406030204" pitchFamily="18" charset="0"/>
                              </a:rPr>
                              <m:t>,0.1</m:t>
                            </m:r>
                          </m:e>
                        </m:mr>
                      </m:m>
                    </m:oMath>
                  </m:oMathPara>
                </a14:m>
                <a:endParaRPr lang="en-US" sz="1400" b="0" dirty="0"/>
              </a:p>
              <a:p>
                <a:endParaRPr lang="en-US" sz="1400" b="0" dirty="0"/>
              </a:p>
              <a:p>
                <a14:m>
                  <m:oMathPara xmlns:m="http://schemas.openxmlformats.org/officeDocument/2006/math">
                    <m:oMathParaPr>
                      <m:jc m:val="centerGroup"/>
                    </m:oMathParaPr>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3,2</m:t>
                          </m:r>
                        </m:e>
                      </m:d>
                      <m:r>
                        <a:rPr lang="en-US" sz="1400" b="0" i="1" smtClean="0">
                          <a:latin typeface="Cambria Math" panose="02040503050406030204" pitchFamily="18" charset="0"/>
                        </a:rPr>
                        <m:t>,</m:t>
                      </m:r>
                      <m:r>
                        <a:rPr lang="en-US" sz="1400" b="0" i="1" smtClean="0">
                          <a:latin typeface="Cambria Math" panose="02040503050406030204" pitchFamily="18" charset="0"/>
                        </a:rPr>
                        <m:t>𝑙𝑡</m:t>
                      </m:r>
                      <m:r>
                        <a:rPr lang="en-US" sz="1400" b="0" i="1" smtClean="0">
                          <a:latin typeface="Cambria Math" panose="02040503050406030204" pitchFamily="18" charset="0"/>
                        </a:rPr>
                        <m:t> →</m:t>
                      </m:r>
                      <m:m>
                        <m:mPr>
                          <m:mcs>
                            <m:mc>
                              <m:mcPr>
                                <m:count m:val="1"/>
                                <m:mcJc m:val="center"/>
                              </m:mcPr>
                            </m:mc>
                          </m:mcs>
                          <m:ctrlPr>
                            <a:rPr lang="en-US" sz="1400" b="0" i="1" smtClean="0">
                              <a:latin typeface="Cambria Math" panose="02040503050406030204" pitchFamily="18" charset="0"/>
                            </a:rPr>
                          </m:ctrlPr>
                        </m:mPr>
                        <m:mr>
                          <m:e>
                            <m:r>
                              <a:rPr lang="en-US" sz="1400" i="1" smtClean="0">
                                <a:latin typeface="Cambria Math" panose="02040503050406030204" pitchFamily="18" charset="0"/>
                              </a:rPr>
                              <m:t> </m:t>
                            </m:r>
                          </m:e>
                        </m:mr>
                        <m:m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2</m:t>
                                </m:r>
                                <m:r>
                                  <a:rPr lang="en-US" sz="1400" b="0" i="1" smtClean="0">
                                    <a:latin typeface="Cambria Math" panose="02040503050406030204" pitchFamily="18" charset="0"/>
                                  </a:rPr>
                                  <m:t>,</m:t>
                                </m:r>
                                <m:r>
                                  <a:rPr lang="en-US" sz="1400" b="0" i="1" smtClean="0">
                                    <a:latin typeface="Cambria Math" panose="02040503050406030204" pitchFamily="18" charset="0"/>
                                  </a:rPr>
                                  <m:t>2</m:t>
                                </m:r>
                              </m:e>
                            </m:d>
                            <m:r>
                              <a:rPr lang="en-US" sz="1400" b="0" i="1" smtClean="0">
                                <a:latin typeface="Cambria Math" panose="02040503050406030204" pitchFamily="18" charset="0"/>
                              </a:rPr>
                              <m:t>, 0.</m:t>
                            </m:r>
                            <m:r>
                              <a:rPr lang="en-US" sz="1400" b="0" i="1" smtClean="0">
                                <a:latin typeface="Cambria Math" panose="02040503050406030204" pitchFamily="18" charset="0"/>
                              </a:rPr>
                              <m:t>2</m:t>
                            </m:r>
                          </m:e>
                        </m:mr>
                        <m:m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3,</m:t>
                                </m:r>
                                <m:r>
                                  <a:rPr lang="en-US" sz="1400" b="0" i="1" smtClean="0">
                                    <a:latin typeface="Cambria Math" panose="02040503050406030204" pitchFamily="18" charset="0"/>
                                  </a:rPr>
                                  <m:t>1</m:t>
                                </m:r>
                              </m:e>
                            </m:d>
                            <m:r>
                              <a:rPr lang="en-US" sz="1400" b="0" i="1" smtClean="0">
                                <a:latin typeface="Cambria Math" panose="02040503050406030204" pitchFamily="18" charset="0"/>
                              </a:rPr>
                              <m:t>,0.</m:t>
                            </m:r>
                            <m:r>
                              <a:rPr lang="en-US" sz="1400" b="0" i="1" smtClean="0">
                                <a:latin typeface="Cambria Math" panose="02040503050406030204" pitchFamily="18" charset="0"/>
                              </a:rPr>
                              <m:t>8</m:t>
                            </m:r>
                          </m:e>
                        </m:mr>
                      </m:m>
                    </m:oMath>
                  </m:oMathPara>
                </a14:m>
                <a:endParaRPr lang="en-US" sz="1400" b="0" dirty="0"/>
              </a:p>
              <a:p>
                <a:endParaRPr lang="en-US" sz="1400" b="0" dirty="0"/>
              </a:p>
            </p:txBody>
          </p:sp>
        </mc:Choice>
        <mc:Fallback>
          <p:sp>
            <p:nvSpPr>
              <p:cNvPr id="2" name="TextBox 1">
                <a:extLst>
                  <a:ext uri="{FF2B5EF4-FFF2-40B4-BE49-F238E27FC236}">
                    <a16:creationId xmlns:a16="http://schemas.microsoft.com/office/drawing/2014/main" id="{03238FB8-08FF-EF56-DBAC-5F4C0795D526}"/>
                  </a:ext>
                </a:extLst>
              </p:cNvPr>
              <p:cNvSpPr txBox="1">
                <a:spLocks noRot="1" noChangeAspect="1" noMove="1" noResize="1" noEditPoints="1" noAdjustHandles="1" noChangeArrowheads="1" noChangeShapeType="1" noTextEdit="1"/>
              </p:cNvSpPr>
              <p:nvPr/>
            </p:nvSpPr>
            <p:spPr>
              <a:xfrm>
                <a:off x="10222574" y="1190289"/>
                <a:ext cx="1921039" cy="2510495"/>
              </a:xfrm>
              <a:prstGeom prst="rect">
                <a:avLst/>
              </a:prstGeom>
              <a:blipFill>
                <a:blip r:embed="rId4"/>
                <a:stretch>
                  <a:fillRect/>
                </a:stretch>
              </a:blipFill>
              <a:ln>
                <a:solidFill>
                  <a:schemeClr val="tx1">
                    <a:lumMod val="50000"/>
                    <a:lumOff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80116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E3D72-9EB0-4B41-9332-7D05D1FDAD36}"/>
              </a:ext>
            </a:extLst>
          </p:cNvPr>
          <p:cNvSpPr>
            <a:spLocks noGrp="1"/>
          </p:cNvSpPr>
          <p:nvPr>
            <p:ph idx="1"/>
          </p:nvPr>
        </p:nvSpPr>
        <p:spPr/>
        <p:txBody>
          <a:bodyPr>
            <a:normAutofit/>
          </a:bodyPr>
          <a:lstStyle/>
          <a:p>
            <a:r>
              <a:rPr lang="en-US" dirty="0"/>
              <a:t>Paradigm for synthesizing controllers for dynamical systems</a:t>
            </a:r>
          </a:p>
          <a:p>
            <a:r>
              <a:rPr lang="en-US" dirty="0"/>
              <a:t>RL arose out of two main fields: optimal control and psychology of animal learning</a:t>
            </a:r>
          </a:p>
          <a:p>
            <a:pPr lvl="1"/>
            <a:r>
              <a:rPr lang="en-US" dirty="0"/>
              <a:t>Richard Bellman and others developed optimal control and </a:t>
            </a:r>
            <a:r>
              <a:rPr lang="en-US" b="1" dirty="0"/>
              <a:t>dynamic programming</a:t>
            </a:r>
          </a:p>
          <a:p>
            <a:pPr lvl="1"/>
            <a:r>
              <a:rPr lang="en-US" dirty="0"/>
              <a:t>Sutton, </a:t>
            </a:r>
            <a:r>
              <a:rPr lang="en-US" dirty="0" err="1"/>
              <a:t>Barto</a:t>
            </a:r>
            <a:r>
              <a:rPr lang="en-US" dirty="0"/>
              <a:t> and others developed temporal-difference learning (influenced by </a:t>
            </a:r>
            <a:r>
              <a:rPr lang="en-US" dirty="0" err="1"/>
              <a:t>Klopf’s</a:t>
            </a:r>
            <a:r>
              <a:rPr lang="en-US" dirty="0"/>
              <a:t> work on animal learning)</a:t>
            </a:r>
          </a:p>
          <a:p>
            <a:r>
              <a:rPr lang="en-US" dirty="0"/>
              <a:t>Modern RL can be divided into three areas:</a:t>
            </a:r>
          </a:p>
          <a:p>
            <a:pPr lvl="1"/>
            <a:r>
              <a:rPr lang="en-US" dirty="0"/>
              <a:t>Classical Model-based RL and Model-free RL</a:t>
            </a:r>
          </a:p>
          <a:p>
            <a:pPr lvl="1"/>
            <a:r>
              <a:rPr lang="en-US" dirty="0"/>
              <a:t>Model-free RL using Deep Reinforcement Learning</a:t>
            </a:r>
          </a:p>
          <a:p>
            <a:pPr lvl="1"/>
            <a:r>
              <a:rPr lang="en-US" dirty="0"/>
              <a:t>Model-based Deep RL </a:t>
            </a:r>
          </a:p>
          <a:p>
            <a:pPr lvl="1"/>
            <a:endParaRPr lang="en-US" dirty="0"/>
          </a:p>
        </p:txBody>
      </p:sp>
      <p:sp>
        <p:nvSpPr>
          <p:cNvPr id="3" name="Title 2">
            <a:extLst>
              <a:ext uri="{FF2B5EF4-FFF2-40B4-BE49-F238E27FC236}">
                <a16:creationId xmlns:a16="http://schemas.microsoft.com/office/drawing/2014/main" id="{73E150FB-3EB5-4ECB-AE09-76FB116D8F37}"/>
              </a:ext>
            </a:extLst>
          </p:cNvPr>
          <p:cNvSpPr>
            <a:spLocks noGrp="1"/>
          </p:cNvSpPr>
          <p:nvPr>
            <p:ph type="title"/>
          </p:nvPr>
        </p:nvSpPr>
        <p:spPr/>
        <p:txBody>
          <a:bodyPr/>
          <a:lstStyle/>
          <a:p>
            <a:r>
              <a:rPr lang="en-US" dirty="0"/>
              <a:t>Reinforcement Learning</a:t>
            </a:r>
          </a:p>
        </p:txBody>
      </p:sp>
      <p:sp>
        <p:nvSpPr>
          <p:cNvPr id="4" name="Slide Number Placeholder 3">
            <a:extLst>
              <a:ext uri="{FF2B5EF4-FFF2-40B4-BE49-F238E27FC236}">
                <a16:creationId xmlns:a16="http://schemas.microsoft.com/office/drawing/2014/main" id="{20F4454B-018F-4C73-A2A5-EBA5F03565D5}"/>
              </a:ext>
            </a:extLst>
          </p:cNvPr>
          <p:cNvSpPr>
            <a:spLocks noGrp="1"/>
          </p:cNvSpPr>
          <p:nvPr>
            <p:ph type="sldNum" sz="quarter" idx="12"/>
          </p:nvPr>
        </p:nvSpPr>
        <p:spPr>
          <a:xfrm>
            <a:off x="4724400" y="6198435"/>
            <a:ext cx="2743200" cy="365125"/>
          </a:xfrm>
        </p:spPr>
        <p:txBody>
          <a:bodyPr/>
          <a:lstStyle/>
          <a:p>
            <a:fld id="{29AAD378-655A-49C6-813C-9FD132EF7440}" type="slidenum">
              <a:rPr lang="en-US" smtClean="0"/>
              <a:pPr/>
              <a:t>2</a:t>
            </a:fld>
            <a:endParaRPr lang="en-US" dirty="0"/>
          </a:p>
        </p:txBody>
      </p:sp>
    </p:spTree>
    <p:extLst>
      <p:ext uri="{BB962C8B-B14F-4D97-AF65-F5344CB8AC3E}">
        <p14:creationId xmlns:p14="http://schemas.microsoft.com/office/powerpoint/2010/main" val="308507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CE63C9A2-5B7C-4467-A699-7872D7817829}"/>
                  </a:ext>
                </a:extLst>
              </p:cNvPr>
              <p:cNvSpPr>
                <a:spLocks noGrp="1"/>
              </p:cNvSpPr>
              <p:nvPr>
                <p:ph type="title"/>
              </p:nvPr>
            </p:nvSpPr>
            <p:spPr/>
            <p:txBody>
              <a:bodyPr/>
              <a:lstStyle/>
              <a:p>
                <a:r>
                  <a:rPr lang="en-US" dirty="0"/>
                  <a:t>Value iteration example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9</m:t>
                    </m:r>
                    <m:r>
                      <a:rPr lang="en-US" b="0" i="1" smtClean="0">
                        <a:latin typeface="Cambria Math" panose="02040503050406030204" pitchFamily="18" charset="0"/>
                      </a:rPr>
                      <m:t>)</m:t>
                    </m:r>
                  </m:oMath>
                </a14:m>
                <a:endParaRPr lang="en-US" dirty="0"/>
              </a:p>
            </p:txBody>
          </p:sp>
        </mc:Choice>
        <mc:Fallback xmlns="">
          <p:sp>
            <p:nvSpPr>
              <p:cNvPr id="3" name="Title 2">
                <a:extLst>
                  <a:ext uri="{FF2B5EF4-FFF2-40B4-BE49-F238E27FC236}">
                    <a16:creationId xmlns:a16="http://schemas.microsoft.com/office/drawing/2014/main" id="{CE63C9A2-5B7C-4467-A699-7872D7817829}"/>
                  </a:ext>
                </a:extLst>
              </p:cNvPr>
              <p:cNvSpPr>
                <a:spLocks noGrp="1" noRot="1" noChangeAspect="1" noMove="1" noResize="1" noEditPoints="1" noAdjustHandles="1" noChangeArrowheads="1" noChangeShapeType="1" noTextEdit="1"/>
              </p:cNvSpPr>
              <p:nvPr>
                <p:ph type="title"/>
              </p:nvPr>
            </p:nvSpPr>
            <p:spPr>
              <a:blipFill>
                <a:blip r:embed="rId2"/>
                <a:stretch>
                  <a:fillRect l="-2232" t="-19685" b="-3228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8F5CDAA-F95C-4C6A-ABE6-CA858F270C39}"/>
              </a:ext>
            </a:extLst>
          </p:cNvPr>
          <p:cNvSpPr>
            <a:spLocks noGrp="1"/>
          </p:cNvSpPr>
          <p:nvPr>
            <p:ph type="sldNum" sz="quarter" idx="12"/>
          </p:nvPr>
        </p:nvSpPr>
        <p:spPr/>
        <p:txBody>
          <a:bodyPr/>
          <a:lstStyle/>
          <a:p>
            <a:fld id="{29AAD378-655A-49C6-813C-9FD132EF7440}" type="slidenum">
              <a:rPr lang="en-US" smtClean="0"/>
              <a:pPr/>
              <a:t>20</a:t>
            </a:fld>
            <a:endParaRPr lang="en-US" dirty="0"/>
          </a:p>
        </p:txBody>
      </p:sp>
      <p:graphicFrame>
        <p:nvGraphicFramePr>
          <p:cNvPr id="10" name="Table 10">
            <a:extLst>
              <a:ext uri="{FF2B5EF4-FFF2-40B4-BE49-F238E27FC236}">
                <a16:creationId xmlns:a16="http://schemas.microsoft.com/office/drawing/2014/main" id="{BD09FBEF-1DC3-4A04-94A6-11368DBCD0F0}"/>
              </a:ext>
            </a:extLst>
          </p:cNvPr>
          <p:cNvGraphicFramePr>
            <a:graphicFrameLocks noGrp="1"/>
          </p:cNvGraphicFramePr>
          <p:nvPr/>
        </p:nvGraphicFramePr>
        <p:xfrm>
          <a:off x="292100" y="2301240"/>
          <a:ext cx="2406650" cy="1828800"/>
        </p:xfrm>
        <a:graphic>
          <a:graphicData uri="http://schemas.openxmlformats.org/drawingml/2006/table">
            <a:tbl>
              <a:tblPr firstRow="1" bandRow="1">
                <a:tableStyleId>{5940675A-B579-460E-94D1-54222C63F5DA}</a:tableStyleId>
              </a:tblPr>
              <a:tblGrid>
                <a:gridCol w="481330">
                  <a:extLst>
                    <a:ext uri="{9D8B030D-6E8A-4147-A177-3AD203B41FA5}">
                      <a16:colId xmlns:a16="http://schemas.microsoft.com/office/drawing/2014/main" val="1526996059"/>
                    </a:ext>
                  </a:extLst>
                </a:gridCol>
                <a:gridCol w="481330">
                  <a:extLst>
                    <a:ext uri="{9D8B030D-6E8A-4147-A177-3AD203B41FA5}">
                      <a16:colId xmlns:a16="http://schemas.microsoft.com/office/drawing/2014/main" val="3978154453"/>
                    </a:ext>
                  </a:extLst>
                </a:gridCol>
                <a:gridCol w="481330">
                  <a:extLst>
                    <a:ext uri="{9D8B030D-6E8A-4147-A177-3AD203B41FA5}">
                      <a16:colId xmlns:a16="http://schemas.microsoft.com/office/drawing/2014/main" val="3299054470"/>
                    </a:ext>
                  </a:extLst>
                </a:gridCol>
                <a:gridCol w="481330">
                  <a:extLst>
                    <a:ext uri="{9D8B030D-6E8A-4147-A177-3AD203B41FA5}">
                      <a16:colId xmlns:a16="http://schemas.microsoft.com/office/drawing/2014/main" val="2762885577"/>
                    </a:ext>
                  </a:extLst>
                </a:gridCol>
                <a:gridCol w="481330">
                  <a:extLst>
                    <a:ext uri="{9D8B030D-6E8A-4147-A177-3AD203B41FA5}">
                      <a16:colId xmlns:a16="http://schemas.microsoft.com/office/drawing/2014/main" val="285460921"/>
                    </a:ext>
                  </a:extLst>
                </a:gridCol>
              </a:tblGrid>
              <a:tr h="361209">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61209">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61209">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61209">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61104">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p:graphicFrame>
        <p:nvGraphicFramePr>
          <p:cNvPr id="12" name="Table 10">
            <a:extLst>
              <a:ext uri="{FF2B5EF4-FFF2-40B4-BE49-F238E27FC236}">
                <a16:creationId xmlns:a16="http://schemas.microsoft.com/office/drawing/2014/main" id="{E831AAE3-A2A2-401E-9B1B-166139BE5D9F}"/>
              </a:ext>
            </a:extLst>
          </p:cNvPr>
          <p:cNvGraphicFramePr>
            <a:graphicFrameLocks noGrp="1"/>
          </p:cNvGraphicFramePr>
          <p:nvPr>
            <p:extLst>
              <p:ext uri="{D42A27DB-BD31-4B8C-83A1-F6EECF244321}">
                <p14:modId xmlns:p14="http://schemas.microsoft.com/office/powerpoint/2010/main" val="1802708279"/>
              </p:ext>
            </p:extLst>
          </p:nvPr>
        </p:nvGraphicFramePr>
        <p:xfrm>
          <a:off x="3378200" y="2284731"/>
          <a:ext cx="2609850" cy="1838696"/>
        </p:xfrm>
        <a:graphic>
          <a:graphicData uri="http://schemas.openxmlformats.org/drawingml/2006/table">
            <a:tbl>
              <a:tblPr firstRow="1" bandRow="1">
                <a:tableStyleId>{5940675A-B579-460E-94D1-54222C63F5DA}</a:tableStyleId>
              </a:tblPr>
              <a:tblGrid>
                <a:gridCol w="521970">
                  <a:extLst>
                    <a:ext uri="{9D8B030D-6E8A-4147-A177-3AD203B41FA5}">
                      <a16:colId xmlns:a16="http://schemas.microsoft.com/office/drawing/2014/main" val="1526996059"/>
                    </a:ext>
                  </a:extLst>
                </a:gridCol>
                <a:gridCol w="521970">
                  <a:extLst>
                    <a:ext uri="{9D8B030D-6E8A-4147-A177-3AD203B41FA5}">
                      <a16:colId xmlns:a16="http://schemas.microsoft.com/office/drawing/2014/main" val="3978154453"/>
                    </a:ext>
                  </a:extLst>
                </a:gridCol>
                <a:gridCol w="521970">
                  <a:extLst>
                    <a:ext uri="{9D8B030D-6E8A-4147-A177-3AD203B41FA5}">
                      <a16:colId xmlns:a16="http://schemas.microsoft.com/office/drawing/2014/main" val="3299054470"/>
                    </a:ext>
                  </a:extLst>
                </a:gridCol>
                <a:gridCol w="521970">
                  <a:extLst>
                    <a:ext uri="{9D8B030D-6E8A-4147-A177-3AD203B41FA5}">
                      <a16:colId xmlns:a16="http://schemas.microsoft.com/office/drawing/2014/main" val="2762885577"/>
                    </a:ext>
                  </a:extLst>
                </a:gridCol>
                <a:gridCol w="521970">
                  <a:extLst>
                    <a:ext uri="{9D8B030D-6E8A-4147-A177-3AD203B41FA5}">
                      <a16:colId xmlns:a16="http://schemas.microsoft.com/office/drawing/2014/main" val="285460921"/>
                    </a:ext>
                  </a:extLst>
                </a:gridCol>
              </a:tblGrid>
              <a:tr h="344553">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solidFill>
                            <a:srgbClr val="C00000"/>
                          </a:solidFill>
                        </a:rPr>
                        <a:t>0.72</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75656">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44553">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44553">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44553">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4507B4D-649D-47B8-BF3A-8A6BC82DF934}"/>
                  </a:ext>
                </a:extLst>
              </p:cNvPr>
              <p:cNvSpPr txBox="1"/>
              <p:nvPr/>
            </p:nvSpPr>
            <p:spPr>
              <a:xfrm>
                <a:off x="64922" y="4272053"/>
                <a:ext cx="11846256" cy="14073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2</m:t>
                              </m:r>
                            </m:e>
                          </m:d>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eqArr>
                                <m:eqArrPr>
                                  <m:ctrlPr>
                                    <a:rPr lang="en-US" i="1">
                                      <a:latin typeface="Cambria Math" panose="02040503050406030204" pitchFamily="18" charset="0"/>
                                    </a:rPr>
                                  </m:ctrlPr>
                                </m:eqArrPr>
                                <m:e>
                                  <m:m>
                                    <m:mPr>
                                      <m:mcs>
                                        <m:mc>
                                          <m:mcPr>
                                            <m:count m:val="1"/>
                                            <m:mcJc m:val="center"/>
                                          </m:mcPr>
                                        </m:mc>
                                      </m:mcs>
                                      <m:ctrlPr>
                                        <a:rPr lang="en-US" i="1" smtClean="0">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m:t>
                                            </m:r>
                                            <m:r>
                                              <a:rPr lang="en-US" i="1" smtClean="0">
                                                <a:solidFill>
                                                  <a:srgbClr val="C00000"/>
                                                </a:solidFill>
                                                <a:latin typeface="Cambria Math" panose="02040503050406030204" pitchFamily="18" charset="0"/>
                                              </a:rPr>
                                              <m:t>.</m:t>
                                            </m:r>
                                            <m:r>
                                              <a:rPr lang="en-US" i="1" smtClean="0">
                                                <a:solidFill>
                                                  <a:srgbClr val="C00000"/>
                                                </a:solidFill>
                                                <a:latin typeface="Cambria Math" panose="02040503050406030204" pitchFamily="18" charset="0"/>
                                              </a:rPr>
                                              <m:t>9</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8</m:t>
                                            </m:r>
                                            <m:r>
                                              <a:rPr lang="en-US" i="1">
                                                <a:latin typeface="Cambria Math" panose="02040503050406030204" pitchFamily="18" charset="0"/>
                                              </a:rPr>
                                              <m:t>×</m:t>
                                            </m:r>
                                            <m:r>
                                              <a:rPr lang="en-US" i="1">
                                                <a:latin typeface="Cambria Math" panose="02040503050406030204" pitchFamily="18" charset="0"/>
                                              </a:rPr>
                                              <m:t>1</m:t>
                                            </m:r>
                                          </m:e>
                                        </m:groupChr>
                                      </m:e>
                                    </m:mr>
                                    <m:mr>
                                      <m:e>
                                        <m:r>
                                          <m:rPr>
                                            <m:sty m:val="p"/>
                                          </m:rPr>
                                          <a:rPr lang="en-US">
                                            <a:latin typeface="Cambria Math" panose="02040503050406030204" pitchFamily="18" charset="0"/>
                                          </a:rPr>
                                          <m:t>right</m:t>
                                        </m:r>
                                        <m:r>
                                          <a:rPr lang="en-US">
                                            <a:latin typeface="Cambria Math" panose="02040503050406030204" pitchFamily="18" charset="0"/>
                                          </a:rPr>
                                          <m:t> (</m:t>
                                        </m:r>
                                        <m:r>
                                          <m:rPr>
                                            <m:sty m:val="p"/>
                                          </m:rPr>
                                          <a:rPr lang="en-US">
                                            <a:latin typeface="Cambria Math" panose="02040503050406030204" pitchFamily="18" charset="0"/>
                                          </a:rPr>
                                          <m:t>success</m:t>
                                        </m:r>
                                        <m:r>
                                          <a:rPr lang="en-US" i="1">
                                            <a:latin typeface="Cambria Math" panose="02040503050406030204" pitchFamily="18" charset="0"/>
                                          </a:rPr>
                                          <m:t>)</m:t>
                                        </m:r>
                                      </m:e>
                                    </m:mr>
                                  </m:m>
                                  <m:r>
                                    <a:rPr lang="en-US">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m:t>
                                            </m:r>
                                            <m:r>
                                              <a:rPr lang="en-US" i="1" smtClean="0">
                                                <a:solidFill>
                                                  <a:srgbClr val="C00000"/>
                                                </a:solidFill>
                                                <a:latin typeface="Cambria Math" panose="02040503050406030204" pitchFamily="18" charset="0"/>
                                              </a:rPr>
                                              <m:t>.</m:t>
                                            </m:r>
                                            <m:r>
                                              <a:rPr lang="en-US" i="1" smtClean="0">
                                                <a:solidFill>
                                                  <a:srgbClr val="C00000"/>
                                                </a:solidFill>
                                                <a:latin typeface="Cambria Math" panose="02040503050406030204" pitchFamily="18" charset="0"/>
                                              </a:rPr>
                                              <m:t>9</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0</m:t>
                                            </m:r>
                                          </m:e>
                                        </m:groupChr>
                                      </m:e>
                                    </m:mr>
                                    <m:mr>
                                      <m:e>
                                        <m:r>
                                          <m:rPr>
                                            <m:sty m:val="p"/>
                                          </m:rPr>
                                          <a:rPr lang="en-US" b="0" i="0" smtClean="0">
                                            <a:latin typeface="Cambria Math" panose="02040503050406030204" pitchFamily="18" charset="0"/>
                                          </a:rPr>
                                          <m:t>r</m:t>
                                        </m:r>
                                        <m:r>
                                          <m:rPr>
                                            <m:sty m:val="p"/>
                                          </m:rPr>
                                          <a:rPr lang="en-US">
                                            <a:latin typeface="Cambria Math" panose="02040503050406030204" pitchFamily="18" charset="0"/>
                                          </a:rPr>
                                          <m:t>ight</m:t>
                                        </m:r>
                                        <m:r>
                                          <a:rPr lang="en-US">
                                            <a:latin typeface="Cambria Math" panose="02040503050406030204" pitchFamily="18" charset="0"/>
                                          </a:rPr>
                                          <m:t>(</m:t>
                                        </m:r>
                                        <m:r>
                                          <m:rPr>
                                            <m:sty m:val="p"/>
                                          </m:rPr>
                                          <a:rPr lang="en-US">
                                            <a:latin typeface="Cambria Math" panose="02040503050406030204" pitchFamily="18" charset="0"/>
                                          </a:rPr>
                                          <m:t>fail</m:t>
                                        </m:r>
                                        <m:r>
                                          <a:rPr lang="en-US">
                                            <a:latin typeface="Cambria Math" panose="02040503050406030204" pitchFamily="18" charset="0"/>
                                          </a:rPr>
                                          <m:t>)</m:t>
                                        </m:r>
                                      </m:e>
                                    </m:mr>
                                  </m:m>
                                  <m:r>
                                    <a:rPr lang="en-US" b="0" i="1" smtClean="0">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m:t>
                                            </m:r>
                                            <m:r>
                                              <a:rPr lang="en-US" i="1" smtClean="0">
                                                <a:solidFill>
                                                  <a:srgbClr val="C00000"/>
                                                </a:solidFill>
                                                <a:latin typeface="Cambria Math" panose="02040503050406030204" pitchFamily="18" charset="0"/>
                                              </a:rPr>
                                              <m:t>.</m:t>
                                            </m:r>
                                            <m:r>
                                              <a:rPr lang="en-US" i="1" smtClean="0">
                                                <a:solidFill>
                                                  <a:srgbClr val="C00000"/>
                                                </a:solidFill>
                                                <a:latin typeface="Cambria Math" panose="02040503050406030204" pitchFamily="18" charset="0"/>
                                              </a:rPr>
                                              <m:t>9</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1</m:t>
                                            </m:r>
                                          </m:e>
                                        </m:groupChr>
                                      </m:e>
                                    </m:mr>
                                    <m:mr>
                                      <m:e>
                                        <m:r>
                                          <m:rPr>
                                            <m:sty m:val="p"/>
                                          </m:rPr>
                                          <a:rPr lang="en-US">
                                            <a:latin typeface="Cambria Math" panose="02040503050406030204" pitchFamily="18" charset="0"/>
                                          </a:rPr>
                                          <m:t>down</m:t>
                                        </m:r>
                                        <m:r>
                                          <a:rPr lang="en-US" i="1">
                                            <a:latin typeface="Cambria Math" panose="02040503050406030204" pitchFamily="18" charset="0"/>
                                          </a:rPr>
                                          <m:t> (</m:t>
                                        </m:r>
                                        <m:r>
                                          <m:rPr>
                                            <m:sty m:val="p"/>
                                          </m:rPr>
                                          <a:rPr lang="en-US">
                                            <a:latin typeface="Cambria Math" panose="02040503050406030204" pitchFamily="18" charset="0"/>
                                          </a:rPr>
                                          <m:t>fail</m:t>
                                        </m:r>
                                        <m:r>
                                          <a:rPr lang="en-US" b="0" i="1" smtClean="0">
                                            <a:latin typeface="Cambria Math" panose="02040503050406030204" pitchFamily="18" charset="0"/>
                                          </a:rPr>
                                          <m:t>,</m:t>
                                        </m:r>
                                        <m:r>
                                          <m:rPr>
                                            <m:sty m:val="p"/>
                                          </m:rPr>
                                          <a:rPr lang="en-US" b="0" i="0" smtClean="0">
                                            <a:latin typeface="Cambria Math" panose="02040503050406030204" pitchFamily="18" charset="0"/>
                                          </a:rPr>
                                          <m:t>right</m:t>
                                        </m:r>
                                        <m:r>
                                          <a:rPr lang="en-US" i="1">
                                            <a:latin typeface="Cambria Math" panose="02040503050406030204" pitchFamily="18" charset="0"/>
                                          </a:rPr>
                                          <m:t>)</m:t>
                                        </m:r>
                                      </m:e>
                                    </m:mr>
                                  </m:m>
                                  <m:r>
                                    <a:rPr lang="en-US" i="1">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m:t>
                                            </m:r>
                                            <m:r>
                                              <a:rPr lang="en-US" i="1" smtClean="0">
                                                <a:solidFill>
                                                  <a:srgbClr val="C00000"/>
                                                </a:solidFill>
                                                <a:latin typeface="Cambria Math" panose="02040503050406030204" pitchFamily="18" charset="0"/>
                                              </a:rPr>
                                              <m:t>.</m:t>
                                            </m:r>
                                            <m:r>
                                              <a:rPr lang="en-US" i="1" smtClean="0">
                                                <a:solidFill>
                                                  <a:srgbClr val="C00000"/>
                                                </a:solidFill>
                                                <a:latin typeface="Cambria Math" panose="02040503050406030204" pitchFamily="18" charset="0"/>
                                              </a:rPr>
                                              <m:t>9</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8</m:t>
                                            </m:r>
                                            <m:r>
                                              <a:rPr lang="en-US" i="1">
                                                <a:latin typeface="Cambria Math" panose="02040503050406030204" pitchFamily="18" charset="0"/>
                                              </a:rPr>
                                              <m:t>×</m:t>
                                            </m:r>
                                            <m:r>
                                              <a:rPr lang="en-US" i="1">
                                                <a:latin typeface="Cambria Math" panose="02040503050406030204" pitchFamily="18" charset="0"/>
                                              </a:rPr>
                                              <m:t>0</m:t>
                                            </m:r>
                                          </m:e>
                                        </m:groupChr>
                                      </m:e>
                                    </m:mr>
                                    <m:mr>
                                      <m:e>
                                        <m:r>
                                          <m:rPr>
                                            <m:sty m:val="p"/>
                                          </m:rPr>
                                          <a:rPr lang="en-US">
                                            <a:latin typeface="Cambria Math" panose="02040503050406030204" pitchFamily="18" charset="0"/>
                                          </a:rPr>
                                          <m:t>down</m:t>
                                        </m:r>
                                        <m:r>
                                          <a:rPr lang="en-US">
                                            <a:latin typeface="Cambria Math" panose="02040503050406030204" pitchFamily="18" charset="0"/>
                                          </a:rPr>
                                          <m:t> (</m:t>
                                        </m:r>
                                        <m:r>
                                          <m:rPr>
                                            <m:sty m:val="p"/>
                                          </m:rPr>
                                          <a:rPr lang="en-US">
                                            <a:latin typeface="Cambria Math" panose="02040503050406030204" pitchFamily="18" charset="0"/>
                                          </a:rPr>
                                          <m:t>success</m:t>
                                        </m:r>
                                        <m:r>
                                          <a:rPr lang="en-US">
                                            <a:latin typeface="Cambria Math" panose="02040503050406030204" pitchFamily="18" charset="0"/>
                                          </a:rPr>
                                          <m:t>)</m:t>
                                        </m:r>
                                      </m:e>
                                    </m:mr>
                                  </m:m>
                                  <m:r>
                                    <a:rPr lang="en-US" b="0" i="1" smtClean="0">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m:t>
                                            </m:r>
                                            <m:r>
                                              <a:rPr lang="en-US" i="1" smtClean="0">
                                                <a:solidFill>
                                                  <a:srgbClr val="C00000"/>
                                                </a:solidFill>
                                                <a:latin typeface="Cambria Math" panose="02040503050406030204" pitchFamily="18" charset="0"/>
                                              </a:rPr>
                                              <m:t>.</m:t>
                                            </m:r>
                                            <m:r>
                                              <a:rPr lang="en-US" i="1" smtClean="0">
                                                <a:solidFill>
                                                  <a:srgbClr val="C00000"/>
                                                </a:solidFill>
                                                <a:latin typeface="Cambria Math" panose="02040503050406030204" pitchFamily="18" charset="0"/>
                                              </a:rPr>
                                              <m:t>9</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1</m:t>
                                            </m:r>
                                          </m:e>
                                        </m:groupChr>
                                      </m:e>
                                    </m:mr>
                                    <m:mr>
                                      <m:e>
                                        <m:r>
                                          <m:rPr>
                                            <m:sty m:val="p"/>
                                          </m:rPr>
                                          <a:rPr lang="en-US">
                                            <a:latin typeface="Cambria Math" panose="02040503050406030204" pitchFamily="18" charset="0"/>
                                          </a:rPr>
                                          <m:t>down</m:t>
                                        </m:r>
                                        <m:r>
                                          <a:rPr lang="en-US" i="1">
                                            <a:latin typeface="Cambria Math" panose="02040503050406030204" pitchFamily="18" charset="0"/>
                                          </a:rPr>
                                          <m:t> (</m:t>
                                        </m:r>
                                        <m:r>
                                          <m:rPr>
                                            <m:sty m:val="p"/>
                                          </m:rPr>
                                          <a:rPr lang="en-US">
                                            <a:latin typeface="Cambria Math" panose="02040503050406030204" pitchFamily="18" charset="0"/>
                                          </a:rPr>
                                          <m:t>fail</m:t>
                                        </m:r>
                                        <m:r>
                                          <a:rPr lang="en-US" i="1">
                                            <a:latin typeface="Cambria Math" panose="02040503050406030204" pitchFamily="18" charset="0"/>
                                          </a:rPr>
                                          <m:t>,</m:t>
                                        </m:r>
                                        <m:r>
                                          <m:rPr>
                                            <m:sty m:val="p"/>
                                          </m:rPr>
                                          <a:rPr lang="en-US" b="0" i="0" smtClean="0">
                                            <a:latin typeface="Cambria Math" panose="02040503050406030204" pitchFamily="18" charset="0"/>
                                          </a:rPr>
                                          <m:t>left</m:t>
                                        </m:r>
                                        <m:r>
                                          <a:rPr lang="en-US" i="1">
                                            <a:latin typeface="Cambria Math" panose="02040503050406030204" pitchFamily="18" charset="0"/>
                                          </a:rPr>
                                          <m:t>)</m:t>
                                        </m:r>
                                      </m:e>
                                    </m:mr>
                                  </m:m>
                                  <m:r>
                                    <a:rPr lang="en-US" b="0" i="1" smtClean="0">
                                      <a:latin typeface="Cambria Math" panose="02040503050406030204" pitchFamily="18" charset="0"/>
                                    </a:rPr>
                                    <m:t>, </m:t>
                                  </m:r>
                                </m:e>
                                <m:e>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m:t>
                                            </m:r>
                                            <m:r>
                                              <a:rPr lang="en-US" i="1" smtClean="0">
                                                <a:solidFill>
                                                  <a:srgbClr val="C00000"/>
                                                </a:solidFill>
                                                <a:latin typeface="Cambria Math" panose="02040503050406030204" pitchFamily="18" charset="0"/>
                                              </a:rPr>
                                              <m:t>.</m:t>
                                            </m:r>
                                            <m:r>
                                              <a:rPr lang="en-US" i="1" smtClean="0">
                                                <a:solidFill>
                                                  <a:srgbClr val="C00000"/>
                                                </a:solidFill>
                                                <a:latin typeface="Cambria Math" panose="02040503050406030204" pitchFamily="18" charset="0"/>
                                              </a:rPr>
                                              <m:t>9</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8</m:t>
                                            </m:r>
                                            <m:r>
                                              <a:rPr lang="en-US" i="1">
                                                <a:latin typeface="Cambria Math" panose="02040503050406030204" pitchFamily="18" charset="0"/>
                                              </a:rPr>
                                              <m:t>×</m:t>
                                            </m:r>
                                            <m:r>
                                              <a:rPr lang="en-US" b="0" i="1" smtClean="0">
                                                <a:latin typeface="Cambria Math" panose="02040503050406030204" pitchFamily="18" charset="0"/>
                                              </a:rPr>
                                              <m:t>0</m:t>
                                            </m:r>
                                          </m:e>
                                        </m:groupChr>
                                      </m:e>
                                    </m:mr>
                                    <m:mr>
                                      <m:e>
                                        <m:r>
                                          <m:rPr>
                                            <m:sty m:val="p"/>
                                          </m:rPr>
                                          <a:rPr lang="en-US" b="0" i="0" smtClean="0">
                                            <a:latin typeface="Cambria Math" panose="02040503050406030204" pitchFamily="18" charset="0"/>
                                          </a:rPr>
                                          <m:t>left</m:t>
                                        </m:r>
                                        <m:r>
                                          <a:rPr lang="en-US">
                                            <a:latin typeface="Cambria Math" panose="02040503050406030204" pitchFamily="18" charset="0"/>
                                          </a:rPr>
                                          <m:t> (</m:t>
                                        </m:r>
                                        <m:r>
                                          <m:rPr>
                                            <m:sty m:val="p"/>
                                          </m:rPr>
                                          <a:rPr lang="en-US">
                                            <a:latin typeface="Cambria Math" panose="02040503050406030204" pitchFamily="18" charset="0"/>
                                          </a:rPr>
                                          <m:t>success</m:t>
                                        </m:r>
                                        <m:r>
                                          <a:rPr lang="en-US" i="1">
                                            <a:latin typeface="Cambria Math" panose="02040503050406030204" pitchFamily="18" charset="0"/>
                                          </a:rPr>
                                          <m:t>)</m:t>
                                        </m:r>
                                      </m:e>
                                    </m:mr>
                                  </m:m>
                                  <m:r>
                                    <a:rPr lang="en-US">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groupChr>
                                          <m:groupChrPr>
                                            <m:chr m:val="⏟"/>
                                            <m:ctrlPr>
                                              <a:rPr lang="en-US" i="1">
                                                <a:latin typeface="Cambria Math" panose="02040503050406030204" pitchFamily="18" charset="0"/>
                                              </a:rPr>
                                            </m:ctrlPr>
                                          </m:groupChrPr>
                                          <m:e>
                                            <m:r>
                                              <a:rPr lang="en-US" i="1" smtClean="0">
                                                <a:solidFill>
                                                  <a:srgbClr val="C00000"/>
                                                </a:solidFill>
                                                <a:latin typeface="Cambria Math" panose="02040503050406030204" pitchFamily="18" charset="0"/>
                                              </a:rPr>
                                              <m:t>0</m:t>
                                            </m:r>
                                            <m:r>
                                              <a:rPr lang="en-US" i="1" smtClean="0">
                                                <a:solidFill>
                                                  <a:srgbClr val="C00000"/>
                                                </a:solidFill>
                                                <a:latin typeface="Cambria Math" panose="02040503050406030204" pitchFamily="18" charset="0"/>
                                              </a:rPr>
                                              <m:t>.</m:t>
                                            </m:r>
                                            <m:r>
                                              <a:rPr lang="en-US" i="1" smtClean="0">
                                                <a:solidFill>
                                                  <a:srgbClr val="C00000"/>
                                                </a:solidFill>
                                                <a:latin typeface="Cambria Math" panose="02040503050406030204" pitchFamily="18" charset="0"/>
                                              </a:rPr>
                                              <m:t>9</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0</m:t>
                                            </m:r>
                                          </m:e>
                                        </m:groupChr>
                                      </m:e>
                                    </m:mr>
                                    <m:mr>
                                      <m:e>
                                        <m:r>
                                          <m:rPr>
                                            <m:sty m:val="p"/>
                                          </m:rPr>
                                          <a:rPr lang="en-US" b="0" i="0" smtClean="0">
                                            <a:latin typeface="Cambria Math" panose="02040503050406030204" pitchFamily="18" charset="0"/>
                                          </a:rPr>
                                          <m:t>left</m:t>
                                        </m:r>
                                        <m:r>
                                          <a:rPr lang="en-US">
                                            <a:latin typeface="Cambria Math" panose="02040503050406030204" pitchFamily="18" charset="0"/>
                                          </a:rPr>
                                          <m:t>(</m:t>
                                        </m:r>
                                        <m:r>
                                          <m:rPr>
                                            <m:sty m:val="p"/>
                                          </m:rPr>
                                          <a:rPr lang="en-US">
                                            <a:latin typeface="Cambria Math" panose="02040503050406030204" pitchFamily="18" charset="0"/>
                                          </a:rPr>
                                          <m:t>fail</m:t>
                                        </m:r>
                                        <m:r>
                                          <a:rPr lang="en-US">
                                            <a:latin typeface="Cambria Math" panose="02040503050406030204" pitchFamily="18" charset="0"/>
                                          </a:rPr>
                                          <m:t>)</m:t>
                                        </m:r>
                                      </m:e>
                                    </m:mr>
                                  </m:m>
                                </m:e>
                              </m:eqArr>
                            </m:e>
                          </m:d>
                        </m:e>
                      </m:func>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81</m:t>
                      </m:r>
                    </m:oMath>
                  </m:oMathPara>
                </a14:m>
                <a:endParaRPr lang="en-US" dirty="0"/>
              </a:p>
            </p:txBody>
          </p:sp>
        </mc:Choice>
        <mc:Fallback xmlns="">
          <p:sp>
            <p:nvSpPr>
              <p:cNvPr id="13" name="TextBox 12">
                <a:extLst>
                  <a:ext uri="{FF2B5EF4-FFF2-40B4-BE49-F238E27FC236}">
                    <a16:creationId xmlns:a16="http://schemas.microsoft.com/office/drawing/2014/main" id="{E4507B4D-649D-47B8-BF3A-8A6BC82DF934}"/>
                  </a:ext>
                </a:extLst>
              </p:cNvPr>
              <p:cNvSpPr txBox="1">
                <a:spLocks noRot="1" noChangeAspect="1" noMove="1" noResize="1" noEditPoints="1" noAdjustHandles="1" noChangeArrowheads="1" noChangeShapeType="1" noTextEdit="1"/>
              </p:cNvSpPr>
              <p:nvPr/>
            </p:nvSpPr>
            <p:spPr>
              <a:xfrm>
                <a:off x="64922" y="4272053"/>
                <a:ext cx="11846256" cy="1407373"/>
              </a:xfrm>
              <a:prstGeom prst="rect">
                <a:avLst/>
              </a:prstGeom>
              <a:blipFill>
                <a:blip r:embed="rId3"/>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668EF8A-30BA-4457-81B9-CC65F36EACB1}"/>
              </a:ext>
            </a:extLst>
          </p:cNvPr>
          <p:cNvSpPr txBox="1"/>
          <p:nvPr/>
        </p:nvSpPr>
        <p:spPr>
          <a:xfrm>
            <a:off x="5853620" y="5828052"/>
            <a:ext cx="6186245" cy="369332"/>
          </a:xfrm>
          <a:prstGeom prst="rect">
            <a:avLst/>
          </a:prstGeom>
          <a:noFill/>
        </p:spPr>
        <p:txBody>
          <a:bodyPr wrap="none" rtlCol="0">
            <a:spAutoFit/>
          </a:bodyPr>
          <a:lstStyle/>
          <a:p>
            <a:r>
              <a:rPr lang="en-US" dirty="0"/>
              <a:t>*Assume actions that cause going outside the world are deleted</a:t>
            </a:r>
          </a:p>
        </p:txBody>
      </p:sp>
      <p:sp>
        <p:nvSpPr>
          <p:cNvPr id="15" name="TextBox 14">
            <a:extLst>
              <a:ext uri="{FF2B5EF4-FFF2-40B4-BE49-F238E27FC236}">
                <a16:creationId xmlns:a16="http://schemas.microsoft.com/office/drawing/2014/main" id="{93AC3BAD-686A-4B41-8F51-BB5D684AF254}"/>
              </a:ext>
            </a:extLst>
          </p:cNvPr>
          <p:cNvSpPr txBox="1"/>
          <p:nvPr/>
        </p:nvSpPr>
        <p:spPr>
          <a:xfrm>
            <a:off x="1092200" y="1695450"/>
            <a:ext cx="1159548" cy="369332"/>
          </a:xfrm>
          <a:prstGeom prst="rect">
            <a:avLst/>
          </a:prstGeom>
          <a:noFill/>
        </p:spPr>
        <p:txBody>
          <a:bodyPr wrap="none" rtlCol="0">
            <a:spAutoFit/>
          </a:bodyPr>
          <a:lstStyle/>
          <a:p>
            <a:r>
              <a:rPr lang="en-US" dirty="0"/>
              <a:t>Iteration 0</a:t>
            </a:r>
          </a:p>
        </p:txBody>
      </p:sp>
      <p:sp>
        <p:nvSpPr>
          <p:cNvPr id="16" name="TextBox 15">
            <a:extLst>
              <a:ext uri="{FF2B5EF4-FFF2-40B4-BE49-F238E27FC236}">
                <a16:creationId xmlns:a16="http://schemas.microsoft.com/office/drawing/2014/main" id="{6B3CF520-B95E-440E-AD50-1B7FA034DD5D}"/>
              </a:ext>
            </a:extLst>
          </p:cNvPr>
          <p:cNvSpPr txBox="1"/>
          <p:nvPr/>
        </p:nvSpPr>
        <p:spPr>
          <a:xfrm>
            <a:off x="4387850" y="1695450"/>
            <a:ext cx="1159548" cy="369332"/>
          </a:xfrm>
          <a:prstGeom prst="rect">
            <a:avLst/>
          </a:prstGeom>
          <a:noFill/>
        </p:spPr>
        <p:txBody>
          <a:bodyPr wrap="none" rtlCol="0">
            <a:spAutoFit/>
          </a:bodyPr>
          <a:lstStyle/>
          <a:p>
            <a:r>
              <a:rPr lang="en-US" dirty="0"/>
              <a:t>Iteration 1</a:t>
            </a:r>
          </a:p>
        </p:txBody>
      </p:sp>
      <p:graphicFrame>
        <p:nvGraphicFramePr>
          <p:cNvPr id="18" name="Table 10">
            <a:extLst>
              <a:ext uri="{FF2B5EF4-FFF2-40B4-BE49-F238E27FC236}">
                <a16:creationId xmlns:a16="http://schemas.microsoft.com/office/drawing/2014/main" id="{33C428BF-80B3-4A5E-B52D-C07288AFC631}"/>
              </a:ext>
            </a:extLst>
          </p:cNvPr>
          <p:cNvGraphicFramePr>
            <a:graphicFrameLocks noGrp="1"/>
          </p:cNvGraphicFramePr>
          <p:nvPr>
            <p:extLst>
              <p:ext uri="{D42A27DB-BD31-4B8C-83A1-F6EECF244321}">
                <p14:modId xmlns:p14="http://schemas.microsoft.com/office/powerpoint/2010/main" val="1931198139"/>
              </p:ext>
            </p:extLst>
          </p:nvPr>
        </p:nvGraphicFramePr>
        <p:xfrm>
          <a:off x="7342558" y="2213408"/>
          <a:ext cx="2609850" cy="1838696"/>
        </p:xfrm>
        <a:graphic>
          <a:graphicData uri="http://schemas.openxmlformats.org/drawingml/2006/table">
            <a:tbl>
              <a:tblPr firstRow="1" bandRow="1">
                <a:tableStyleId>{5940675A-B579-460E-94D1-54222C63F5DA}</a:tableStyleId>
              </a:tblPr>
              <a:tblGrid>
                <a:gridCol w="521970">
                  <a:extLst>
                    <a:ext uri="{9D8B030D-6E8A-4147-A177-3AD203B41FA5}">
                      <a16:colId xmlns:a16="http://schemas.microsoft.com/office/drawing/2014/main" val="1526996059"/>
                    </a:ext>
                  </a:extLst>
                </a:gridCol>
                <a:gridCol w="521970">
                  <a:extLst>
                    <a:ext uri="{9D8B030D-6E8A-4147-A177-3AD203B41FA5}">
                      <a16:colId xmlns:a16="http://schemas.microsoft.com/office/drawing/2014/main" val="3978154453"/>
                    </a:ext>
                  </a:extLst>
                </a:gridCol>
                <a:gridCol w="521970">
                  <a:extLst>
                    <a:ext uri="{9D8B030D-6E8A-4147-A177-3AD203B41FA5}">
                      <a16:colId xmlns:a16="http://schemas.microsoft.com/office/drawing/2014/main" val="3299054470"/>
                    </a:ext>
                  </a:extLst>
                </a:gridCol>
                <a:gridCol w="521970">
                  <a:extLst>
                    <a:ext uri="{9D8B030D-6E8A-4147-A177-3AD203B41FA5}">
                      <a16:colId xmlns:a16="http://schemas.microsoft.com/office/drawing/2014/main" val="2762885577"/>
                    </a:ext>
                  </a:extLst>
                </a:gridCol>
                <a:gridCol w="521970">
                  <a:extLst>
                    <a:ext uri="{9D8B030D-6E8A-4147-A177-3AD203B41FA5}">
                      <a16:colId xmlns:a16="http://schemas.microsoft.com/office/drawing/2014/main" val="285460921"/>
                    </a:ext>
                  </a:extLst>
                </a:gridCol>
              </a:tblGrid>
              <a:tr h="344553">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t>?</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75656">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a:t>
                      </a:r>
                    </a:p>
                  </a:txBody>
                  <a:tcPr>
                    <a:lnL w="12700" cap="flat" cmpd="sng" algn="ctr">
                      <a:solidFill>
                        <a:schemeClr val="tx1"/>
                      </a:solidFill>
                      <a:prstDash val="solid"/>
                      <a:round/>
                      <a:headEnd type="none" w="med" len="med"/>
                      <a:tailEnd type="none" w="med" len="med"/>
                    </a:lnL>
                  </a:tcPr>
                </a:tc>
                <a:tc>
                  <a:txBody>
                    <a:bodyPr/>
                    <a:lstStyle/>
                    <a:p>
                      <a:pPr algn="ctr"/>
                      <a:r>
                        <a:rPr lang="en-US" sz="1200" dirty="0"/>
                        <a:t>?</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44553">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a:t>
                      </a:r>
                    </a:p>
                  </a:txBody>
                  <a:tcPr/>
                </a:tc>
                <a:tc>
                  <a:txBody>
                    <a:bodyPr/>
                    <a:lstStyle/>
                    <a:p>
                      <a:pPr algn="ctr"/>
                      <a:r>
                        <a:rPr lang="en-US" sz="1200"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44553">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a:t>
                      </a:r>
                    </a:p>
                  </a:txBody>
                  <a:tcPr>
                    <a:lnB w="12700" cap="flat" cmpd="sng" algn="ctr">
                      <a:solidFill>
                        <a:schemeClr val="tx1"/>
                      </a:solidFill>
                      <a:prstDash val="solid"/>
                      <a:round/>
                      <a:headEnd type="none" w="med" len="med"/>
                      <a:tailEnd type="none" w="med" len="med"/>
                    </a:lnB>
                  </a:tcPr>
                </a:tc>
                <a:tc>
                  <a:txBody>
                    <a:bodyPr/>
                    <a:lstStyle/>
                    <a:p>
                      <a:pPr algn="ctr"/>
                      <a:r>
                        <a:rPr lang="en-US" sz="1200" dirty="0"/>
                        <a: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44553">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p:sp>
        <p:nvSpPr>
          <p:cNvPr id="19" name="TextBox 18">
            <a:extLst>
              <a:ext uri="{FF2B5EF4-FFF2-40B4-BE49-F238E27FC236}">
                <a16:creationId xmlns:a16="http://schemas.microsoft.com/office/drawing/2014/main" id="{A3AFCD15-4F1B-43B9-A62B-FB2257955116}"/>
              </a:ext>
            </a:extLst>
          </p:cNvPr>
          <p:cNvSpPr txBox="1"/>
          <p:nvPr/>
        </p:nvSpPr>
        <p:spPr>
          <a:xfrm>
            <a:off x="8460158" y="1646471"/>
            <a:ext cx="1159548" cy="369332"/>
          </a:xfrm>
          <a:prstGeom prst="rect">
            <a:avLst/>
          </a:prstGeom>
          <a:noFill/>
        </p:spPr>
        <p:txBody>
          <a:bodyPr wrap="none" rtlCol="0">
            <a:spAutoFit/>
          </a:bodyPr>
          <a:lstStyle/>
          <a:p>
            <a:r>
              <a:rPr lang="en-US" dirty="0"/>
              <a:t>Iteration 2</a:t>
            </a:r>
          </a:p>
        </p:txBody>
      </p:sp>
      <p:sp>
        <p:nvSpPr>
          <p:cNvPr id="2" name="Rectangle 1">
            <a:extLst>
              <a:ext uri="{FF2B5EF4-FFF2-40B4-BE49-F238E27FC236}">
                <a16:creationId xmlns:a16="http://schemas.microsoft.com/office/drawing/2014/main" id="{5099B170-7DFF-4C5E-BC07-65D43995BD56}"/>
              </a:ext>
            </a:extLst>
          </p:cNvPr>
          <p:cNvSpPr/>
          <p:nvPr/>
        </p:nvSpPr>
        <p:spPr>
          <a:xfrm>
            <a:off x="2510118" y="4366498"/>
            <a:ext cx="2121647" cy="54385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0.72</a:t>
            </a:r>
          </a:p>
        </p:txBody>
      </p:sp>
      <p:sp>
        <p:nvSpPr>
          <p:cNvPr id="17" name="Rectangle 16">
            <a:extLst>
              <a:ext uri="{FF2B5EF4-FFF2-40B4-BE49-F238E27FC236}">
                <a16:creationId xmlns:a16="http://schemas.microsoft.com/office/drawing/2014/main" id="{3A426A6B-A78E-4CC8-A71B-67FCBF928588}"/>
              </a:ext>
            </a:extLst>
          </p:cNvPr>
          <p:cNvSpPr/>
          <p:nvPr/>
        </p:nvSpPr>
        <p:spPr>
          <a:xfrm>
            <a:off x="6562165" y="4364195"/>
            <a:ext cx="2955941" cy="54385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0.18</a:t>
            </a:r>
          </a:p>
        </p:txBody>
      </p:sp>
      <p:sp>
        <p:nvSpPr>
          <p:cNvPr id="20" name="Rectangle 19">
            <a:extLst>
              <a:ext uri="{FF2B5EF4-FFF2-40B4-BE49-F238E27FC236}">
                <a16:creationId xmlns:a16="http://schemas.microsoft.com/office/drawing/2014/main" id="{BC4E3E89-54BE-4E13-8721-25CFEACF1EBC}"/>
              </a:ext>
            </a:extLst>
          </p:cNvPr>
          <p:cNvSpPr/>
          <p:nvPr/>
        </p:nvSpPr>
        <p:spPr>
          <a:xfrm>
            <a:off x="5547398" y="5015783"/>
            <a:ext cx="1648273" cy="54385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0</a:t>
            </a:r>
          </a:p>
        </p:txBody>
      </p:sp>
    </p:spTree>
    <p:extLst>
      <p:ext uri="{BB962C8B-B14F-4D97-AF65-F5344CB8AC3E}">
        <p14:creationId xmlns:p14="http://schemas.microsoft.com/office/powerpoint/2010/main" val="272926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CE63C9A2-5B7C-4467-A699-7872D7817829}"/>
                  </a:ext>
                </a:extLst>
              </p:cNvPr>
              <p:cNvSpPr>
                <a:spLocks noGrp="1"/>
              </p:cNvSpPr>
              <p:nvPr>
                <p:ph type="title"/>
              </p:nvPr>
            </p:nvSpPr>
            <p:spPr/>
            <p:txBody>
              <a:bodyPr/>
              <a:lstStyle/>
              <a:p>
                <a:r>
                  <a:rPr lang="en-US" dirty="0"/>
                  <a:t>Value iteration example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=0.9)</m:t>
                    </m:r>
                  </m:oMath>
                </a14:m>
                <a:endParaRPr lang="en-US" dirty="0"/>
              </a:p>
            </p:txBody>
          </p:sp>
        </mc:Choice>
        <mc:Fallback xmlns="">
          <p:sp>
            <p:nvSpPr>
              <p:cNvPr id="3" name="Title 2">
                <a:extLst>
                  <a:ext uri="{FF2B5EF4-FFF2-40B4-BE49-F238E27FC236}">
                    <a16:creationId xmlns:a16="http://schemas.microsoft.com/office/drawing/2014/main" id="{CE63C9A2-5B7C-4467-A699-7872D7817829}"/>
                  </a:ext>
                </a:extLst>
              </p:cNvPr>
              <p:cNvSpPr>
                <a:spLocks noGrp="1" noRot="1" noChangeAspect="1" noMove="1" noResize="1" noEditPoints="1" noAdjustHandles="1" noChangeArrowheads="1" noChangeShapeType="1" noTextEdit="1"/>
              </p:cNvSpPr>
              <p:nvPr>
                <p:ph type="title"/>
              </p:nvPr>
            </p:nvSpPr>
            <p:spPr>
              <a:blipFill>
                <a:blip r:embed="rId2"/>
                <a:stretch>
                  <a:fillRect l="-2232" t="-19685" b="-3228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8F5CDAA-F95C-4C6A-ABE6-CA858F270C39}"/>
              </a:ext>
            </a:extLst>
          </p:cNvPr>
          <p:cNvSpPr>
            <a:spLocks noGrp="1"/>
          </p:cNvSpPr>
          <p:nvPr>
            <p:ph type="sldNum" sz="quarter" idx="12"/>
          </p:nvPr>
        </p:nvSpPr>
        <p:spPr/>
        <p:txBody>
          <a:bodyPr/>
          <a:lstStyle/>
          <a:p>
            <a:fld id="{29AAD378-655A-49C6-813C-9FD132EF7440}" type="slidenum">
              <a:rPr lang="en-US" smtClean="0"/>
              <a:pPr/>
              <a:t>21</a:t>
            </a:fld>
            <a:endParaRPr lang="en-US" dirty="0"/>
          </a:p>
        </p:txBody>
      </p:sp>
      <p:graphicFrame>
        <p:nvGraphicFramePr>
          <p:cNvPr id="10" name="Table 10">
            <a:extLst>
              <a:ext uri="{FF2B5EF4-FFF2-40B4-BE49-F238E27FC236}">
                <a16:creationId xmlns:a16="http://schemas.microsoft.com/office/drawing/2014/main" id="{BD09FBEF-1DC3-4A04-94A6-11368DBCD0F0}"/>
              </a:ext>
            </a:extLst>
          </p:cNvPr>
          <p:cNvGraphicFramePr>
            <a:graphicFrameLocks noGrp="1"/>
          </p:cNvGraphicFramePr>
          <p:nvPr/>
        </p:nvGraphicFramePr>
        <p:xfrm>
          <a:off x="292100" y="2301240"/>
          <a:ext cx="2406650" cy="1828800"/>
        </p:xfrm>
        <a:graphic>
          <a:graphicData uri="http://schemas.openxmlformats.org/drawingml/2006/table">
            <a:tbl>
              <a:tblPr firstRow="1" bandRow="1">
                <a:tableStyleId>{5940675A-B579-460E-94D1-54222C63F5DA}</a:tableStyleId>
              </a:tblPr>
              <a:tblGrid>
                <a:gridCol w="481330">
                  <a:extLst>
                    <a:ext uri="{9D8B030D-6E8A-4147-A177-3AD203B41FA5}">
                      <a16:colId xmlns:a16="http://schemas.microsoft.com/office/drawing/2014/main" val="1526996059"/>
                    </a:ext>
                  </a:extLst>
                </a:gridCol>
                <a:gridCol w="481330">
                  <a:extLst>
                    <a:ext uri="{9D8B030D-6E8A-4147-A177-3AD203B41FA5}">
                      <a16:colId xmlns:a16="http://schemas.microsoft.com/office/drawing/2014/main" val="3978154453"/>
                    </a:ext>
                  </a:extLst>
                </a:gridCol>
                <a:gridCol w="481330">
                  <a:extLst>
                    <a:ext uri="{9D8B030D-6E8A-4147-A177-3AD203B41FA5}">
                      <a16:colId xmlns:a16="http://schemas.microsoft.com/office/drawing/2014/main" val="3299054470"/>
                    </a:ext>
                  </a:extLst>
                </a:gridCol>
                <a:gridCol w="481330">
                  <a:extLst>
                    <a:ext uri="{9D8B030D-6E8A-4147-A177-3AD203B41FA5}">
                      <a16:colId xmlns:a16="http://schemas.microsoft.com/office/drawing/2014/main" val="2762885577"/>
                    </a:ext>
                  </a:extLst>
                </a:gridCol>
                <a:gridCol w="481330">
                  <a:extLst>
                    <a:ext uri="{9D8B030D-6E8A-4147-A177-3AD203B41FA5}">
                      <a16:colId xmlns:a16="http://schemas.microsoft.com/office/drawing/2014/main" val="285460921"/>
                    </a:ext>
                  </a:extLst>
                </a:gridCol>
              </a:tblGrid>
              <a:tr h="361209">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61209">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61209">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61209">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61104">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p:graphicFrame>
        <p:nvGraphicFramePr>
          <p:cNvPr id="12" name="Table 10">
            <a:extLst>
              <a:ext uri="{FF2B5EF4-FFF2-40B4-BE49-F238E27FC236}">
                <a16:creationId xmlns:a16="http://schemas.microsoft.com/office/drawing/2014/main" id="{E831AAE3-A2A2-401E-9B1B-166139BE5D9F}"/>
              </a:ext>
            </a:extLst>
          </p:cNvPr>
          <p:cNvGraphicFramePr>
            <a:graphicFrameLocks noGrp="1"/>
          </p:cNvGraphicFramePr>
          <p:nvPr>
            <p:extLst>
              <p:ext uri="{D42A27DB-BD31-4B8C-83A1-F6EECF244321}">
                <p14:modId xmlns:p14="http://schemas.microsoft.com/office/powerpoint/2010/main" val="944256429"/>
              </p:ext>
            </p:extLst>
          </p:nvPr>
        </p:nvGraphicFramePr>
        <p:xfrm>
          <a:off x="3378200" y="2284731"/>
          <a:ext cx="2609850" cy="1838696"/>
        </p:xfrm>
        <a:graphic>
          <a:graphicData uri="http://schemas.openxmlformats.org/drawingml/2006/table">
            <a:tbl>
              <a:tblPr firstRow="1" bandRow="1">
                <a:tableStyleId>{5940675A-B579-460E-94D1-54222C63F5DA}</a:tableStyleId>
              </a:tblPr>
              <a:tblGrid>
                <a:gridCol w="521970">
                  <a:extLst>
                    <a:ext uri="{9D8B030D-6E8A-4147-A177-3AD203B41FA5}">
                      <a16:colId xmlns:a16="http://schemas.microsoft.com/office/drawing/2014/main" val="1526996059"/>
                    </a:ext>
                  </a:extLst>
                </a:gridCol>
                <a:gridCol w="521970">
                  <a:extLst>
                    <a:ext uri="{9D8B030D-6E8A-4147-A177-3AD203B41FA5}">
                      <a16:colId xmlns:a16="http://schemas.microsoft.com/office/drawing/2014/main" val="3978154453"/>
                    </a:ext>
                  </a:extLst>
                </a:gridCol>
                <a:gridCol w="521970">
                  <a:extLst>
                    <a:ext uri="{9D8B030D-6E8A-4147-A177-3AD203B41FA5}">
                      <a16:colId xmlns:a16="http://schemas.microsoft.com/office/drawing/2014/main" val="3299054470"/>
                    </a:ext>
                  </a:extLst>
                </a:gridCol>
                <a:gridCol w="521970">
                  <a:extLst>
                    <a:ext uri="{9D8B030D-6E8A-4147-A177-3AD203B41FA5}">
                      <a16:colId xmlns:a16="http://schemas.microsoft.com/office/drawing/2014/main" val="2762885577"/>
                    </a:ext>
                  </a:extLst>
                </a:gridCol>
                <a:gridCol w="521970">
                  <a:extLst>
                    <a:ext uri="{9D8B030D-6E8A-4147-A177-3AD203B41FA5}">
                      <a16:colId xmlns:a16="http://schemas.microsoft.com/office/drawing/2014/main" val="285460921"/>
                    </a:ext>
                  </a:extLst>
                </a:gridCol>
              </a:tblGrid>
              <a:tr h="344553">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solidFill>
                            <a:srgbClr val="C00000"/>
                          </a:solidFill>
                        </a:rPr>
                        <a:t>0.72</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75656">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solidFill>
                            <a:srgbClr val="C00000"/>
                          </a:solidFill>
                        </a:rPr>
                        <a:t>-0.09</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44553">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0</a:t>
                      </a:r>
                    </a:p>
                  </a:txBody>
                  <a:tcPr/>
                </a:tc>
                <a:tc>
                  <a:txBody>
                    <a:bodyPr/>
                    <a:lstStyle/>
                    <a:p>
                      <a:pPr algn="ctr"/>
                      <a:r>
                        <a:rPr lang="en-US" sz="1200" dirty="0">
                          <a:solidFill>
                            <a:srgbClr val="C00000"/>
                          </a:solidFill>
                        </a:rPr>
                        <a:t>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44553">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44553">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p:sp>
        <p:nvSpPr>
          <p:cNvPr id="14" name="TextBox 13">
            <a:extLst>
              <a:ext uri="{FF2B5EF4-FFF2-40B4-BE49-F238E27FC236}">
                <a16:creationId xmlns:a16="http://schemas.microsoft.com/office/drawing/2014/main" id="{E668EF8A-30BA-4457-81B9-CC65F36EACB1}"/>
              </a:ext>
            </a:extLst>
          </p:cNvPr>
          <p:cNvSpPr txBox="1"/>
          <p:nvPr/>
        </p:nvSpPr>
        <p:spPr>
          <a:xfrm>
            <a:off x="5853620" y="5828052"/>
            <a:ext cx="6186245" cy="369332"/>
          </a:xfrm>
          <a:prstGeom prst="rect">
            <a:avLst/>
          </a:prstGeom>
          <a:noFill/>
        </p:spPr>
        <p:txBody>
          <a:bodyPr wrap="none" rtlCol="0">
            <a:spAutoFit/>
          </a:bodyPr>
          <a:lstStyle/>
          <a:p>
            <a:r>
              <a:rPr lang="en-US" dirty="0"/>
              <a:t>*Assume actions that cause going outside the world are deleted</a:t>
            </a:r>
          </a:p>
        </p:txBody>
      </p:sp>
      <p:sp>
        <p:nvSpPr>
          <p:cNvPr id="15" name="TextBox 14">
            <a:extLst>
              <a:ext uri="{FF2B5EF4-FFF2-40B4-BE49-F238E27FC236}">
                <a16:creationId xmlns:a16="http://schemas.microsoft.com/office/drawing/2014/main" id="{93AC3BAD-686A-4B41-8F51-BB5D684AF254}"/>
              </a:ext>
            </a:extLst>
          </p:cNvPr>
          <p:cNvSpPr txBox="1"/>
          <p:nvPr/>
        </p:nvSpPr>
        <p:spPr>
          <a:xfrm>
            <a:off x="1092200" y="1695450"/>
            <a:ext cx="1159548" cy="369332"/>
          </a:xfrm>
          <a:prstGeom prst="rect">
            <a:avLst/>
          </a:prstGeom>
          <a:noFill/>
        </p:spPr>
        <p:txBody>
          <a:bodyPr wrap="none" rtlCol="0">
            <a:spAutoFit/>
          </a:bodyPr>
          <a:lstStyle/>
          <a:p>
            <a:r>
              <a:rPr lang="en-US" dirty="0"/>
              <a:t>Iteration 0</a:t>
            </a:r>
          </a:p>
        </p:txBody>
      </p:sp>
      <p:sp>
        <p:nvSpPr>
          <p:cNvPr id="16" name="TextBox 15">
            <a:extLst>
              <a:ext uri="{FF2B5EF4-FFF2-40B4-BE49-F238E27FC236}">
                <a16:creationId xmlns:a16="http://schemas.microsoft.com/office/drawing/2014/main" id="{6B3CF520-B95E-440E-AD50-1B7FA034DD5D}"/>
              </a:ext>
            </a:extLst>
          </p:cNvPr>
          <p:cNvSpPr txBox="1"/>
          <p:nvPr/>
        </p:nvSpPr>
        <p:spPr>
          <a:xfrm>
            <a:off x="4387850" y="1695450"/>
            <a:ext cx="1159548" cy="369332"/>
          </a:xfrm>
          <a:prstGeom prst="rect">
            <a:avLst/>
          </a:prstGeom>
          <a:noFill/>
        </p:spPr>
        <p:txBody>
          <a:bodyPr wrap="none" rtlCol="0">
            <a:spAutoFit/>
          </a:bodyPr>
          <a:lstStyle/>
          <a:p>
            <a:r>
              <a:rPr lang="en-US" dirty="0"/>
              <a:t>Iteration 1</a:t>
            </a:r>
          </a:p>
        </p:txBody>
      </p:sp>
      <p:sp>
        <p:nvSpPr>
          <p:cNvPr id="18" name="TextBox 17">
            <a:extLst>
              <a:ext uri="{FF2B5EF4-FFF2-40B4-BE49-F238E27FC236}">
                <a16:creationId xmlns:a16="http://schemas.microsoft.com/office/drawing/2014/main" id="{B5B96D36-186A-4073-94B3-DD3434D8B8C5}"/>
              </a:ext>
            </a:extLst>
          </p:cNvPr>
          <p:cNvSpPr txBox="1"/>
          <p:nvPr/>
        </p:nvSpPr>
        <p:spPr>
          <a:xfrm>
            <a:off x="8007350" y="1695450"/>
            <a:ext cx="1159548" cy="369332"/>
          </a:xfrm>
          <a:prstGeom prst="rect">
            <a:avLst/>
          </a:prstGeom>
          <a:noFill/>
        </p:spPr>
        <p:txBody>
          <a:bodyPr wrap="none" rtlCol="0">
            <a:spAutoFit/>
          </a:bodyPr>
          <a:lstStyle/>
          <a:p>
            <a:r>
              <a:rPr lang="en-US" dirty="0"/>
              <a:t>Iteration 2</a:t>
            </a:r>
          </a:p>
        </p:txBody>
      </p:sp>
      <p:graphicFrame>
        <p:nvGraphicFramePr>
          <p:cNvPr id="11" name="Table 10">
            <a:extLst>
              <a:ext uri="{FF2B5EF4-FFF2-40B4-BE49-F238E27FC236}">
                <a16:creationId xmlns:a16="http://schemas.microsoft.com/office/drawing/2014/main" id="{74F6A7DD-B2FD-4C81-8FA1-072F5F9306B7}"/>
              </a:ext>
            </a:extLst>
          </p:cNvPr>
          <p:cNvGraphicFramePr>
            <a:graphicFrameLocks noGrp="1"/>
          </p:cNvGraphicFramePr>
          <p:nvPr>
            <p:extLst>
              <p:ext uri="{D42A27DB-BD31-4B8C-83A1-F6EECF244321}">
                <p14:modId xmlns:p14="http://schemas.microsoft.com/office/powerpoint/2010/main" val="280408233"/>
              </p:ext>
            </p:extLst>
          </p:nvPr>
        </p:nvGraphicFramePr>
        <p:xfrm>
          <a:off x="7342558" y="2213408"/>
          <a:ext cx="2609850" cy="1838696"/>
        </p:xfrm>
        <a:graphic>
          <a:graphicData uri="http://schemas.openxmlformats.org/drawingml/2006/table">
            <a:tbl>
              <a:tblPr firstRow="1" bandRow="1">
                <a:tableStyleId>{5940675A-B579-460E-94D1-54222C63F5DA}</a:tableStyleId>
              </a:tblPr>
              <a:tblGrid>
                <a:gridCol w="521970">
                  <a:extLst>
                    <a:ext uri="{9D8B030D-6E8A-4147-A177-3AD203B41FA5}">
                      <a16:colId xmlns:a16="http://schemas.microsoft.com/office/drawing/2014/main" val="1526996059"/>
                    </a:ext>
                  </a:extLst>
                </a:gridCol>
                <a:gridCol w="521970">
                  <a:extLst>
                    <a:ext uri="{9D8B030D-6E8A-4147-A177-3AD203B41FA5}">
                      <a16:colId xmlns:a16="http://schemas.microsoft.com/office/drawing/2014/main" val="3978154453"/>
                    </a:ext>
                  </a:extLst>
                </a:gridCol>
                <a:gridCol w="521970">
                  <a:extLst>
                    <a:ext uri="{9D8B030D-6E8A-4147-A177-3AD203B41FA5}">
                      <a16:colId xmlns:a16="http://schemas.microsoft.com/office/drawing/2014/main" val="3299054470"/>
                    </a:ext>
                  </a:extLst>
                </a:gridCol>
                <a:gridCol w="521970">
                  <a:extLst>
                    <a:ext uri="{9D8B030D-6E8A-4147-A177-3AD203B41FA5}">
                      <a16:colId xmlns:a16="http://schemas.microsoft.com/office/drawing/2014/main" val="2762885577"/>
                    </a:ext>
                  </a:extLst>
                </a:gridCol>
                <a:gridCol w="521970">
                  <a:extLst>
                    <a:ext uri="{9D8B030D-6E8A-4147-A177-3AD203B41FA5}">
                      <a16:colId xmlns:a16="http://schemas.microsoft.com/office/drawing/2014/main" val="285460921"/>
                    </a:ext>
                  </a:extLst>
                </a:gridCol>
              </a:tblGrid>
              <a:tr h="344553">
                <a:tc>
                  <a:txBody>
                    <a:bodyPr/>
                    <a:lstStyle/>
                    <a:p>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a:t>?</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05516177"/>
                  </a:ext>
                </a:extLst>
              </a:tr>
              <a:tr h="375656">
                <a:tc>
                  <a:txBody>
                    <a:bodyPr/>
                    <a:lstStyle/>
                    <a:p>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a:t>
                      </a:r>
                    </a:p>
                  </a:txBody>
                  <a:tcPr>
                    <a:lnL w="12700" cap="flat" cmpd="sng" algn="ctr">
                      <a:solidFill>
                        <a:schemeClr val="tx1"/>
                      </a:solidFill>
                      <a:prstDash val="solid"/>
                      <a:round/>
                      <a:headEnd type="none" w="med" len="med"/>
                      <a:tailEnd type="none" w="med" len="med"/>
                    </a:lnL>
                  </a:tcPr>
                </a:tc>
                <a:tc>
                  <a:txBody>
                    <a:bodyPr/>
                    <a:lstStyle/>
                    <a:p>
                      <a:pPr algn="ctr"/>
                      <a:r>
                        <a:rPr lang="en-US" sz="1200" dirty="0"/>
                        <a:t>?</a:t>
                      </a:r>
                    </a:p>
                  </a:txBody>
                  <a:tcPr/>
                </a:tc>
                <a:tc>
                  <a:txBody>
                    <a:bodyPr/>
                    <a:lstStyle/>
                    <a:p>
                      <a:pPr algn="ctr"/>
                      <a:r>
                        <a:rPr lang="en-US" sz="1200" dirty="0"/>
                        <a:t>-1</a:t>
                      </a:r>
                    </a:p>
                  </a:txBody>
                  <a:tcP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272563629"/>
                  </a:ext>
                </a:extLst>
              </a:tr>
              <a:tr h="344553">
                <a:tc>
                  <a:txBody>
                    <a:bodyPr/>
                    <a:lstStyle/>
                    <a:p>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tcPr>
                </a:tc>
                <a:tc>
                  <a:txBody>
                    <a:bodyPr/>
                    <a:lstStyle/>
                    <a:p>
                      <a:pPr algn="ctr"/>
                      <a:r>
                        <a:rPr lang="en-US" sz="1200" dirty="0"/>
                        <a:t>?</a:t>
                      </a:r>
                    </a:p>
                  </a:txBody>
                  <a:tcPr/>
                </a:tc>
                <a:tc>
                  <a:txBody>
                    <a:bodyPr/>
                    <a:lstStyle/>
                    <a:p>
                      <a:pPr algn="ctr"/>
                      <a:r>
                        <a:rPr lang="en-US" sz="1200"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437585"/>
                  </a:ext>
                </a:extLst>
              </a:tr>
              <a:tr h="344553">
                <a:tc>
                  <a:txBody>
                    <a:bodyPr/>
                    <a:lstStyle/>
                    <a:p>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dirty="0"/>
                        <a:t>?</a:t>
                      </a:r>
                    </a:p>
                  </a:txBody>
                  <a:tcPr>
                    <a:lnB w="12700" cap="flat" cmpd="sng" algn="ctr">
                      <a:solidFill>
                        <a:schemeClr val="tx1"/>
                      </a:solidFill>
                      <a:prstDash val="solid"/>
                      <a:round/>
                      <a:headEnd type="none" w="med" len="med"/>
                      <a:tailEnd type="none" w="med" len="med"/>
                    </a:lnB>
                  </a:tcPr>
                </a:tc>
                <a:tc>
                  <a:txBody>
                    <a:bodyPr/>
                    <a:lstStyle/>
                    <a:p>
                      <a:pPr algn="ctr"/>
                      <a:r>
                        <a:rPr lang="en-US" sz="1200" dirty="0"/>
                        <a: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079672"/>
                  </a:ext>
                </a:extLst>
              </a:tr>
              <a:tr h="344553">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285580"/>
                  </a:ext>
                </a:extLst>
              </a:tr>
            </a:tbl>
          </a:graphicData>
        </a:graphic>
      </p:graphicFrame>
    </p:spTree>
    <p:extLst>
      <p:ext uri="{BB962C8B-B14F-4D97-AF65-F5344CB8AC3E}">
        <p14:creationId xmlns:p14="http://schemas.microsoft.com/office/powerpoint/2010/main" val="4019895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85C5D48-9D4F-4BFC-9C7C-6684E8EB5A00}"/>
                  </a:ext>
                </a:extLst>
              </p:cNvPr>
              <p:cNvSpPr>
                <a:spLocks noGrp="1"/>
              </p:cNvSpPr>
              <p:nvPr>
                <p:ph idx="1"/>
              </p:nvPr>
            </p:nvSpPr>
            <p:spPr/>
            <p:txBody>
              <a:bodyPr/>
              <a:lstStyle/>
              <a:p>
                <a:r>
                  <a:rPr lang="en-US" dirty="0"/>
                  <a:t>If one is given a positive </a:t>
                </a:r>
                <a14:m>
                  <m:oMath xmlns:m="http://schemas.openxmlformats.org/officeDocument/2006/math">
                    <m:r>
                      <a:rPr lang="en-US" b="0" i="1" dirty="0" smtClean="0">
                        <a:latin typeface="Cambria Math" panose="02040503050406030204" pitchFamily="18" charset="0"/>
                      </a:rPr>
                      <m:t>𝜖</m:t>
                    </m:r>
                  </m:oMath>
                </a14:m>
                <a:r>
                  <a:rPr lang="en-US" dirty="0"/>
                  <a:t> then iterating until the maximum difference between consecutive iterates is </a:t>
                </a: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𝜖</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r>
                              <a:rPr lang="en-US" b="0" i="1" dirty="0" smtClean="0">
                                <a:latin typeface="Cambria Math" panose="02040503050406030204" pitchFamily="18" charset="0"/>
                              </a:rPr>
                              <m:t>𝛾</m:t>
                            </m:r>
                          </m:e>
                        </m:d>
                      </m:num>
                      <m:den>
                        <m:r>
                          <a:rPr lang="en-US" b="0" i="1" dirty="0" smtClean="0">
                            <a:latin typeface="Cambria Math" panose="02040503050406030204" pitchFamily="18" charset="0"/>
                          </a:rPr>
                          <m:t>2</m:t>
                        </m:r>
                        <m:r>
                          <a:rPr lang="en-US" b="0" i="1" dirty="0" smtClean="0">
                            <a:latin typeface="Cambria Math" panose="02040503050406030204" pitchFamily="18" charset="0"/>
                          </a:rPr>
                          <m:t>𝛾</m:t>
                        </m:r>
                      </m:den>
                    </m:f>
                  </m:oMath>
                </a14:m>
                <a:r>
                  <a:rPr lang="en-US" dirty="0"/>
                  <a:t> guarantees that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𝑘</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𝑠</m:t>
                            </m:r>
                          </m:e>
                        </m:d>
                      </m:e>
                    </m:d>
                    <m:r>
                      <a:rPr lang="en-US" b="0" i="1" smtClean="0">
                        <a:latin typeface="Cambria Math" panose="02040503050406030204" pitchFamily="18" charset="0"/>
                      </a:rPr>
                      <m:t>&lt;</m:t>
                    </m:r>
                    <m:r>
                      <a:rPr lang="en-US" b="0" i="1" smtClean="0">
                        <a:latin typeface="Cambria Math" panose="02040503050406030204" pitchFamily="18" charset="0"/>
                      </a:rPr>
                      <m:t>𝜖</m:t>
                    </m:r>
                  </m:oMath>
                </a14:m>
                <a:endParaRPr lang="en-US" dirty="0"/>
              </a:p>
              <a:p>
                <a:r>
                  <a:rPr lang="en-US" dirty="0"/>
                  <a:t>I.e. value iteration is guaranteed to converge</a:t>
                </a:r>
              </a:p>
              <a:p>
                <a:endParaRPr lang="en-US" dirty="0"/>
              </a:p>
            </p:txBody>
          </p:sp>
        </mc:Choice>
        <mc:Fallback xmlns="">
          <p:sp>
            <p:nvSpPr>
              <p:cNvPr id="2" name="Content Placeholder 1">
                <a:extLst>
                  <a:ext uri="{FF2B5EF4-FFF2-40B4-BE49-F238E27FC236}">
                    <a16:creationId xmlns:a16="http://schemas.microsoft.com/office/drawing/2014/main" id="{785C5D48-9D4F-4BFC-9C7C-6684E8EB5A00}"/>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991DDAA-D799-44B4-B7B8-1A18CA16CD1E}"/>
              </a:ext>
            </a:extLst>
          </p:cNvPr>
          <p:cNvSpPr>
            <a:spLocks noGrp="1"/>
          </p:cNvSpPr>
          <p:nvPr>
            <p:ph type="title"/>
          </p:nvPr>
        </p:nvSpPr>
        <p:spPr/>
        <p:txBody>
          <a:bodyPr/>
          <a:lstStyle/>
          <a:p>
            <a:r>
              <a:rPr lang="en-US" dirty="0"/>
              <a:t>Value iteration</a:t>
            </a:r>
          </a:p>
        </p:txBody>
      </p:sp>
      <p:sp>
        <p:nvSpPr>
          <p:cNvPr id="4" name="Slide Number Placeholder 3">
            <a:extLst>
              <a:ext uri="{FF2B5EF4-FFF2-40B4-BE49-F238E27FC236}">
                <a16:creationId xmlns:a16="http://schemas.microsoft.com/office/drawing/2014/main" id="{D70AF2B5-70C9-4477-AEFB-EAA19593E6F1}"/>
              </a:ext>
            </a:extLst>
          </p:cNvPr>
          <p:cNvSpPr>
            <a:spLocks noGrp="1"/>
          </p:cNvSpPr>
          <p:nvPr>
            <p:ph type="sldNum" sz="quarter" idx="12"/>
          </p:nvPr>
        </p:nvSpPr>
        <p:spPr/>
        <p:txBody>
          <a:bodyPr/>
          <a:lstStyle/>
          <a:p>
            <a:fld id="{29AAD378-655A-49C6-813C-9FD132EF7440}" type="slidenum">
              <a:rPr lang="en-US" smtClean="0"/>
              <a:pPr/>
              <a:t>22</a:t>
            </a:fld>
            <a:endParaRPr lang="en-US" dirty="0"/>
          </a:p>
        </p:txBody>
      </p:sp>
    </p:spTree>
    <p:extLst>
      <p:ext uri="{BB962C8B-B14F-4D97-AF65-F5344CB8AC3E}">
        <p14:creationId xmlns:p14="http://schemas.microsoft.com/office/powerpoint/2010/main" val="523224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5279E7-952A-4A5E-AD7A-0E0911DECFBF}"/>
              </a:ext>
            </a:extLst>
          </p:cNvPr>
          <p:cNvSpPr>
            <a:spLocks noGrp="1"/>
          </p:cNvSpPr>
          <p:nvPr>
            <p:ph type="title"/>
          </p:nvPr>
        </p:nvSpPr>
        <p:spPr/>
        <p:txBody>
          <a:bodyPr/>
          <a:lstStyle/>
          <a:p>
            <a:r>
              <a:rPr lang="en-US" dirty="0"/>
              <a:t>Policy iteration</a:t>
            </a:r>
          </a:p>
        </p:txBody>
      </p:sp>
      <p:sp>
        <p:nvSpPr>
          <p:cNvPr id="4" name="Slide Number Placeholder 3">
            <a:extLst>
              <a:ext uri="{FF2B5EF4-FFF2-40B4-BE49-F238E27FC236}">
                <a16:creationId xmlns:a16="http://schemas.microsoft.com/office/drawing/2014/main" id="{5504B6D2-9815-43EF-B25E-FF4DD7089630}"/>
              </a:ext>
            </a:extLst>
          </p:cNvPr>
          <p:cNvSpPr>
            <a:spLocks noGrp="1"/>
          </p:cNvSpPr>
          <p:nvPr>
            <p:ph type="sldNum" sz="quarter" idx="12"/>
          </p:nvPr>
        </p:nvSpPr>
        <p:spPr/>
        <p:txBody>
          <a:bodyPr/>
          <a:lstStyle/>
          <a:p>
            <a:fld id="{29AAD378-655A-49C6-813C-9FD132EF7440}" type="slidenum">
              <a:rPr lang="en-US" smtClean="0"/>
              <a:pPr/>
              <a:t>23</a:t>
            </a:fld>
            <a:endParaRPr lang="en-US" dirty="0"/>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3B2603B3-07D4-4BE8-A747-D717EF2306F8}"/>
                  </a:ext>
                </a:extLst>
              </p:cNvPr>
              <p:cNvSpPr txBox="1">
                <a:spLocks/>
              </p:cNvSpPr>
              <p:nvPr/>
            </p:nvSpPr>
            <p:spPr>
              <a:xfrm>
                <a:off x="166680" y="1382347"/>
                <a:ext cx="11699087" cy="4839497"/>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en-US" dirty="0"/>
                  <a:t>Initialize </a:t>
                </a:r>
                <a14:m>
                  <m:oMath xmlns:m="http://schemas.openxmlformats.org/officeDocument/2006/math">
                    <m:r>
                      <a:rPr lang="en-US" b="0" i="1" smtClean="0">
                        <a:latin typeface="Cambria Math" panose="02040503050406030204" pitchFamily="18" charset="0"/>
                      </a:rPr>
                      <m:t>𝜋</m:t>
                    </m:r>
                  </m:oMath>
                </a14:m>
                <a:r>
                  <a:rPr lang="en-US" dirty="0"/>
                  <a:t> randomly</a:t>
                </a:r>
              </a:p>
              <a:p>
                <a:pPr marL="0" indent="0">
                  <a:buFont typeface="Wingdings 3" panose="05040102010807070707" pitchFamily="18" charset="2"/>
                  <a:buNone/>
                </a:pPr>
                <a:r>
                  <a:rPr lang="en-US" b="1" dirty="0"/>
                  <a:t>while</a:t>
                </a: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 </m:t>
                        </m:r>
                        <m:r>
                          <a:rPr lang="en-US" b="0" i="1" smtClean="0">
                            <a:latin typeface="Cambria Math" panose="02040503050406030204" pitchFamily="18" charset="0"/>
                          </a:rPr>
                          <m:t>𝜋</m:t>
                        </m:r>
                      </m:e>
                      <m:sub>
                        <m:r>
                          <a:rPr lang="en-US" b="0" i="1" smtClean="0">
                            <a:latin typeface="Cambria Math" panose="02040503050406030204" pitchFamily="18" charset="0"/>
                          </a:rPr>
                          <m:t>𝑘</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oMath>
                </a14:m>
                <a:endParaRPr lang="en-US" dirty="0"/>
              </a:p>
              <a:p>
                <a:pPr marL="0" indent="0">
                  <a:buFont typeface="Wingdings 3" panose="05040102010807070707" pitchFamily="18" charset="2"/>
                  <a:buNone/>
                </a:pPr>
                <a:r>
                  <a:rPr lang="en-US" b="1" dirty="0"/>
                  <a:t>foreach</a:t>
                </a:r>
                <a:r>
                  <a:rPr lang="en-US" dirty="0"/>
                  <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oMath>
                </a14:m>
                <a:endParaRPr lang="en-US" dirty="0"/>
              </a:p>
              <a:p>
                <a:pPr marL="1485900" indent="0">
                  <a:buNone/>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sub>
                      </m:sSub>
                      <m:d>
                        <m:dPr>
                          <m:ctrlPr>
                            <a:rPr lang="ar-AE" i="1" smtClean="0">
                              <a:latin typeface="Cambria Math" panose="02040503050406030204" pitchFamily="18" charset="0"/>
                            </a:rPr>
                          </m:ctrlPr>
                        </m:dPr>
                        <m:e>
                          <m:r>
                            <a:rPr lang="ar-AE" i="1" smtClean="0">
                              <a:latin typeface="Cambria Math" panose="02040503050406030204" pitchFamily="18" charset="0"/>
                            </a:rPr>
                            <m:t>𝑠</m:t>
                          </m:r>
                        </m:e>
                      </m:d>
                      <m:r>
                        <a:rPr lang="ar-AE"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ar-AE" i="1">
                                  <a:latin typeface="Cambria Math" panose="02040503050406030204" pitchFamily="18" charset="0"/>
                                </a:rPr>
                              </m:ctrlPr>
                            </m:funcPr>
                            <m:fName>
                              <m:limLow>
                                <m:limLowPr>
                                  <m:ctrlPr>
                                    <a:rPr lang="ar-AE" i="1">
                                      <a:latin typeface="Cambria Math" panose="02040503050406030204" pitchFamily="18" charset="0"/>
                                    </a:rPr>
                                  </m:ctrlPr>
                                </m:limLowPr>
                                <m:e>
                                  <m:r>
                                    <m:rPr>
                                      <m:sty m:val="p"/>
                                    </m:rPr>
                                    <a:rPr lang="en-US">
                                      <a:latin typeface="Cambria Math" panose="02040503050406030204" pitchFamily="18" charset="0"/>
                                    </a:rPr>
                                    <m:t>max</m:t>
                                  </m:r>
                                </m:e>
                                <m:lim>
                                  <m:r>
                                    <m:rPr>
                                      <m:sty m:val="p"/>
                                    </m:rPr>
                                    <a:rPr lang="en-US" i="1">
                                      <a:latin typeface="Cambria Math" panose="02040503050406030204" pitchFamily="18" charset="0"/>
                                    </a:rPr>
                                    <m:t>a</m:t>
                                  </m:r>
                                  <m:r>
                                    <a:rPr lang="en-US" i="1">
                                      <a:latin typeface="Cambria Math" panose="02040503050406030204" pitchFamily="18" charset="0"/>
                                    </a:rPr>
                                    <m:t>∈</m:t>
                                  </m:r>
                                  <m:r>
                                    <a:rPr lang="en-US" i="1">
                                      <a:latin typeface="Cambria Math" panose="02040503050406030204" pitchFamily="18" charset="0"/>
                                    </a:rPr>
                                    <m:t>𝐴</m:t>
                                  </m:r>
                                </m:lim>
                              </m:limLow>
                            </m:fName>
                            <m:e>
                              <m:r>
                                <a:rPr lang="ar-AE" i="1">
                                  <a:latin typeface="Cambria Math" panose="02040503050406030204" pitchFamily="18" charset="0"/>
                                </a:rPr>
                                <m:t> </m:t>
                              </m:r>
                              <m:nary>
                                <m:naryPr>
                                  <m:chr m:val="∑"/>
                                  <m:limLoc m:val="subSup"/>
                                  <m:supHide m:val="on"/>
                                  <m:ctrlPr>
                                    <a:rPr lang="ar-AE" i="1">
                                      <a:latin typeface="Cambria Math" panose="02040503050406030204" pitchFamily="18" charset="0"/>
                                    </a:rPr>
                                  </m:ctrlPr>
                                </m:naryPr>
                                <m:sub>
                                  <m:sSup>
                                    <m:sSupPr>
                                      <m:ctrlPr>
                                        <a:rPr lang="ar-AE" i="1">
                                          <a:latin typeface="Cambria Math" panose="02040503050406030204" pitchFamily="18" charset="0"/>
                                        </a:rPr>
                                      </m:ctrlPr>
                                    </m:sSupPr>
                                    <m:e>
                                      <m:r>
                                        <m:rPr>
                                          <m:brk m:alnAt="25"/>
                                        </m:rPr>
                                        <a:rPr lang="ar-AE" i="1">
                                          <a:latin typeface="Cambria Math" panose="02040503050406030204" pitchFamily="18" charset="0"/>
                                        </a:rPr>
                                        <m:t>𝑠</m:t>
                                      </m:r>
                                    </m:e>
                                    <m:sup>
                                      <m:r>
                                        <a:rPr lang="ar-AE" i="1">
                                          <a:latin typeface="Cambria Math" panose="02040503050406030204" pitchFamily="18" charset="0"/>
                                        </a:rPr>
                                        <m:t>′</m:t>
                                      </m:r>
                                    </m:sup>
                                  </m:sSup>
                                  <m:r>
                                    <m:rPr>
                                      <m:brk m:alnAt="25"/>
                                    </m:rPr>
                                    <a:rPr lang="ar-AE" i="1">
                                      <a:latin typeface="Cambria Math" panose="02040503050406030204" pitchFamily="18" charset="0"/>
                                    </a:rPr>
                                    <m:t>,</m:t>
                                  </m:r>
                                  <m:r>
                                    <a:rPr lang="ar-AE" i="1">
                                      <a:latin typeface="Cambria Math" panose="02040503050406030204" pitchFamily="18" charset="0"/>
                                    </a:rPr>
                                    <m:t>𝑟</m:t>
                                  </m:r>
                                </m:sub>
                                <m:sup/>
                                <m:e>
                                  <m:r>
                                    <a:rPr lang="ar-AE" i="1">
                                      <a:latin typeface="Cambria Math" panose="02040503050406030204" pitchFamily="18" charset="0"/>
                                    </a:rPr>
                                    <m:t>𝑝</m:t>
                                  </m:r>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i="1">
                                              <a:latin typeface="Cambria Math" panose="02040503050406030204" pitchFamily="18" charset="0"/>
                                            </a:rPr>
                                            <m:t>𝑠</m:t>
                                          </m:r>
                                        </m:e>
                                        <m:sup>
                                          <m:r>
                                            <a:rPr lang="ar-AE" i="1">
                                              <a:latin typeface="Cambria Math" panose="02040503050406030204" pitchFamily="18" charset="0"/>
                                            </a:rPr>
                                            <m:t>′</m:t>
                                          </m:r>
                                        </m:sup>
                                      </m:sSup>
                                      <m:r>
                                        <a:rPr lang="ar-AE" i="1">
                                          <a:latin typeface="Cambria Math" panose="02040503050406030204" pitchFamily="18" charset="0"/>
                                        </a:rPr>
                                        <m:t>,</m:t>
                                      </m:r>
                                      <m:r>
                                        <a:rPr lang="ar-AE" i="1">
                                          <a:latin typeface="Cambria Math" panose="02040503050406030204" pitchFamily="18" charset="0"/>
                                        </a:rPr>
                                        <m:t>𝑟</m:t>
                                      </m:r>
                                    </m:e>
                                    <m:e>
                                      <m:r>
                                        <a:rPr lang="ar-AE" i="1">
                                          <a:latin typeface="Cambria Math" panose="02040503050406030204" pitchFamily="18" charset="0"/>
                                        </a:rPr>
                                        <m:t>𝑠</m:t>
                                      </m:r>
                                      <m:r>
                                        <a:rPr lang="ar-AE" i="1">
                                          <a:latin typeface="Cambria Math" panose="02040503050406030204" pitchFamily="18" charset="0"/>
                                        </a:rPr>
                                        <m:t>,</m:t>
                                      </m:r>
                                      <m:r>
                                        <a:rPr lang="ar-AE" i="1">
                                          <a:latin typeface="Cambria Math" panose="02040503050406030204" pitchFamily="18" charset="0"/>
                                        </a:rPr>
                                        <m:t>𝑎</m:t>
                                      </m:r>
                                    </m:e>
                                  </m:d>
                                  <m:d>
                                    <m:dPr>
                                      <m:begChr m:val="["/>
                                      <m:endChr m:val="]"/>
                                      <m:ctrlPr>
                                        <a:rPr lang="ar-AE" i="1">
                                          <a:latin typeface="Cambria Math" panose="02040503050406030204" pitchFamily="18" charset="0"/>
                                        </a:rPr>
                                      </m:ctrlPr>
                                    </m:dPr>
                                    <m:e>
                                      <m:r>
                                        <a:rPr lang="ar-AE" i="1">
                                          <a:latin typeface="Cambria Math" panose="02040503050406030204" pitchFamily="18" charset="0"/>
                                        </a:rPr>
                                        <m:t>𝑟</m:t>
                                      </m:r>
                                      <m:r>
                                        <a:rPr lang="ar-AE" i="1">
                                          <a:latin typeface="Cambria Math" panose="02040503050406030204" pitchFamily="18" charset="0"/>
                                        </a:rPr>
                                        <m:t>+</m:t>
                                      </m:r>
                                      <m:r>
                                        <a:rPr lang="ar-AE" i="1">
                                          <a:latin typeface="Cambria Math" panose="02040503050406030204" pitchFamily="18" charset="0"/>
                                        </a:rPr>
                                        <m:t>𝛾</m:t>
                                      </m:r>
                                      <m:sSub>
                                        <m:sSubPr>
                                          <m:ctrlPr>
                                            <a:rPr lang="ar-AE" b="1" i="1" smtClean="0">
                                              <a:solidFill>
                                                <a:srgbClr val="FF0000"/>
                                              </a:solidFill>
                                              <a:latin typeface="Cambria Math" panose="02040503050406030204" pitchFamily="18" charset="0"/>
                                            </a:rPr>
                                          </m:ctrlPr>
                                        </m:sSubPr>
                                        <m:e>
                                          <m:r>
                                            <a:rPr lang="ar-AE" b="1" i="1">
                                              <a:solidFill>
                                                <a:srgbClr val="FF0000"/>
                                              </a:solidFill>
                                              <a:latin typeface="Cambria Math" panose="02040503050406030204" pitchFamily="18" charset="0"/>
                                            </a:rPr>
                                            <m:t>𝑽</m:t>
                                          </m:r>
                                        </m:e>
                                        <m:sub>
                                          <m:r>
                                            <a:rPr lang="ar-AE" b="1" i="1">
                                              <a:solidFill>
                                                <a:srgbClr val="FF0000"/>
                                              </a:solidFill>
                                              <a:latin typeface="Cambria Math" panose="02040503050406030204" pitchFamily="18" charset="0"/>
                                            </a:rPr>
                                            <m:t>𝒌</m:t>
                                          </m:r>
                                        </m:sub>
                                      </m:sSub>
                                      <m:r>
                                        <a:rPr lang="ar-AE" i="1">
                                          <a:latin typeface="Cambria Math" panose="02040503050406030204" pitchFamily="18" charset="0"/>
                                        </a:rPr>
                                        <m:t>(</m:t>
                                      </m:r>
                                      <m:sSup>
                                        <m:sSupPr>
                                          <m:ctrlPr>
                                            <a:rPr lang="ar-AE" i="1">
                                              <a:latin typeface="Cambria Math" panose="02040503050406030204" pitchFamily="18" charset="0"/>
                                            </a:rPr>
                                          </m:ctrlPr>
                                        </m:sSupPr>
                                        <m:e>
                                          <m:r>
                                            <a:rPr lang="ar-AE" i="1">
                                              <a:latin typeface="Cambria Math" panose="02040503050406030204" pitchFamily="18" charset="0"/>
                                            </a:rPr>
                                            <m:t>𝑠</m:t>
                                          </m:r>
                                        </m:e>
                                        <m:sup>
                                          <m:r>
                                            <a:rPr lang="ar-AE" i="1">
                                              <a:latin typeface="Cambria Math" panose="02040503050406030204" pitchFamily="18" charset="0"/>
                                            </a:rPr>
                                            <m:t>′</m:t>
                                          </m:r>
                                        </m:sup>
                                      </m:sSup>
                                      <m:r>
                                        <a:rPr lang="ar-AE" i="1">
                                          <a:latin typeface="Cambria Math" panose="02040503050406030204" pitchFamily="18" charset="0"/>
                                        </a:rPr>
                                        <m:t>)</m:t>
                                      </m:r>
                                    </m:e>
                                  </m:d>
                                </m:e>
                              </m:nary>
                            </m:e>
                          </m:func>
                          <m:r>
                            <m:rPr>
                              <m:nor/>
                            </m:rPr>
                            <a:rPr lang="ar-AE" dirty="0"/>
                            <m:t> </m:t>
                          </m:r>
                        </m:e>
                      </m:func>
                    </m:oMath>
                  </m:oMathPara>
                </a14:m>
                <a:endParaRPr lang="ar-AE" dirty="0"/>
              </a:p>
              <a:p>
                <a:pPr marL="1485900" indent="0">
                  <a:buFont typeface="Wingdings 3" panose="05040102010807070707" pitchFamily="18" charset="2"/>
                  <a:buNone/>
                </a:pPr>
                <a14:m>
                  <m:oMathPara xmlns:m="http://schemas.openxmlformats.org/officeDocument/2006/math">
                    <m:oMathParaPr>
                      <m:jc m:val="left"/>
                    </m:oMathParaPr>
                    <m:oMath xmlns:m="http://schemas.openxmlformats.org/officeDocument/2006/math">
                      <m:r>
                        <a:rPr lang="ar-AE" i="1">
                          <a:latin typeface="Cambria Math" panose="02040503050406030204" pitchFamily="18" charset="0"/>
                        </a:rPr>
                        <m:t>𝑘</m:t>
                      </m:r>
                      <m:r>
                        <a:rPr lang="ar-AE" i="1" smtClean="0">
                          <a:latin typeface="Cambria Math" panose="02040503050406030204" pitchFamily="18" charset="0"/>
                        </a:rPr>
                        <m:t>=</m:t>
                      </m:r>
                      <m:r>
                        <a:rPr lang="ar-AE" i="1" smtClean="0">
                          <a:latin typeface="Cambria Math" panose="02040503050406030204" pitchFamily="18" charset="0"/>
                        </a:rPr>
                        <m:t>𝑘</m:t>
                      </m:r>
                      <m:r>
                        <a:rPr lang="ar-AE" i="1" smtClean="0">
                          <a:latin typeface="Cambria Math" panose="02040503050406030204" pitchFamily="18" charset="0"/>
                        </a:rPr>
                        <m:t>+</m:t>
                      </m:r>
                      <m:r>
                        <a:rPr lang="ar-AE" i="1" smtClean="0">
                          <a:latin typeface="Cambria Math" panose="02040503050406030204" pitchFamily="18" charset="0"/>
                        </a:rPr>
                        <m:t>1</m:t>
                      </m:r>
                      <m:r>
                        <a:rPr lang="ar-AE" i="1" smtClean="0">
                          <a:latin typeface="Cambria Math" panose="02040503050406030204" pitchFamily="18" charset="0"/>
                        </a:rPr>
                        <m:t>;</m:t>
                      </m:r>
                    </m:oMath>
                  </m:oMathPara>
                </a14:m>
                <a:endParaRPr lang="ar-AE" i="1" dirty="0"/>
              </a:p>
              <a:p>
                <a:pPr indent="0">
                  <a:buFont typeface="Wingdings 3" panose="05040102010807070707" pitchFamily="18" charset="2"/>
                  <a:buNone/>
                </a:pPr>
                <a:r>
                  <a:rPr lang="en-US" b="1" dirty="0"/>
                  <a:t>end</a:t>
                </a:r>
              </a:p>
              <a:p>
                <a:pPr marL="0" indent="0">
                  <a:buFont typeface="Wingdings 3" panose="05040102010807070707" pitchFamily="18" charset="2"/>
                  <a:buNone/>
                </a:pPr>
                <a:r>
                  <a:rPr lang="en-US" b="1" dirty="0"/>
                  <a:t>End</a:t>
                </a:r>
              </a:p>
              <a:p>
                <a:pPr marL="0" indent="0">
                  <a:buFont typeface="Wingdings 3" panose="05040102010807070707" pitchFamily="18" charset="2"/>
                  <a:buNone/>
                </a:pPr>
                <a:r>
                  <a:rPr lang="en-US" b="1" dirty="0"/>
                  <a:t>Output: </a:t>
                </a:r>
                <a:r>
                  <a:rPr lang="en-US" dirty="0"/>
                  <a:t>deterministic </a:t>
                </a:r>
                <a14:m>
                  <m:oMath xmlns:m="http://schemas.openxmlformats.org/officeDocument/2006/math">
                    <m:r>
                      <a:rPr lang="en-US" i="1" smtClean="0">
                        <a:latin typeface="Cambria Math" panose="02040503050406030204" pitchFamily="18" charset="0"/>
                      </a:rPr>
                      <m:t>𝜋</m:t>
                    </m:r>
                    <m:r>
                      <a:rPr lang="en-US" i="1" smtClean="0">
                        <a:latin typeface="Cambria Math" panose="02040503050406030204" pitchFamily="18" charset="0"/>
                      </a:rPr>
                      <m:t>≈</m:t>
                    </m:r>
                    <m:sSup>
                      <m:sSupPr>
                        <m:ctrlPr>
                          <a:rPr lang="ar-AE" i="1" smtClean="0">
                            <a:latin typeface="Cambria Math" panose="02040503050406030204" pitchFamily="18" charset="0"/>
                          </a:rPr>
                        </m:ctrlPr>
                      </m:sSupPr>
                      <m:e>
                        <m:r>
                          <a:rPr lang="ar-AE" i="1" smtClean="0">
                            <a:latin typeface="Cambria Math" panose="02040503050406030204" pitchFamily="18" charset="0"/>
                          </a:rPr>
                          <m:t>𝜋</m:t>
                        </m:r>
                      </m:e>
                      <m:sup>
                        <m:r>
                          <a:rPr lang="ar-AE" i="1" smtClean="0">
                            <a:latin typeface="Cambria Math" panose="02040503050406030204" pitchFamily="18" charset="0"/>
                          </a:rPr>
                          <m:t>∗</m:t>
                        </m:r>
                      </m:sup>
                    </m:sSup>
                  </m:oMath>
                </a14:m>
                <a:endParaRPr lang="ar-AE" dirty="0"/>
              </a:p>
            </p:txBody>
          </p:sp>
        </mc:Choice>
        <mc:Fallback xmlns="">
          <p:sp>
            <p:nvSpPr>
              <p:cNvPr id="5" name="Content Placeholder 1">
                <a:extLst>
                  <a:ext uri="{FF2B5EF4-FFF2-40B4-BE49-F238E27FC236}">
                    <a16:creationId xmlns:a16="http://schemas.microsoft.com/office/drawing/2014/main" id="{3B2603B3-07D4-4BE8-A747-D717EF2306F8}"/>
                  </a:ext>
                </a:extLst>
              </p:cNvPr>
              <p:cNvSpPr txBox="1">
                <a:spLocks noRot="1" noChangeAspect="1" noMove="1" noResize="1" noEditPoints="1" noAdjustHandles="1" noChangeArrowheads="1" noChangeShapeType="1" noTextEdit="1"/>
              </p:cNvSpPr>
              <p:nvPr/>
            </p:nvSpPr>
            <p:spPr>
              <a:xfrm>
                <a:off x="166680" y="1382347"/>
                <a:ext cx="11699087" cy="4839497"/>
              </a:xfrm>
              <a:prstGeom prst="rect">
                <a:avLst/>
              </a:prstGeom>
              <a:blipFill>
                <a:blip r:embed="rId2"/>
                <a:stretch>
                  <a:fillRect l="-1042" t="-2141"/>
                </a:stretch>
              </a:blipFill>
            </p:spPr>
            <p:txBody>
              <a:bodyPr/>
              <a:lstStyle/>
              <a:p>
                <a:r>
                  <a:rPr lang="en-US">
                    <a:noFill/>
                  </a:rPr>
                  <a:t> </a:t>
                </a:r>
              </a:p>
            </p:txBody>
          </p:sp>
        </mc:Fallback>
      </mc:AlternateContent>
    </p:spTree>
    <p:extLst>
      <p:ext uri="{BB962C8B-B14F-4D97-AF65-F5344CB8AC3E}">
        <p14:creationId xmlns:p14="http://schemas.microsoft.com/office/powerpoint/2010/main" val="3739842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23AB13C-F12B-4F04-8CCB-00A2C32CCC2D}"/>
                  </a:ext>
                </a:extLst>
              </p:cNvPr>
              <p:cNvSpPr>
                <a:spLocks noGrp="1"/>
              </p:cNvSpPr>
              <p:nvPr>
                <p:ph idx="1"/>
              </p:nvPr>
            </p:nvSpPr>
            <p:spPr/>
            <p:txBody>
              <a:bodyPr/>
              <a:lstStyle/>
              <a:p>
                <a:r>
                  <a:rPr lang="en-US" dirty="0"/>
                  <a:t>Policy iteration in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m:rPr>
                            <m:sty m:val="p"/>
                          </m:rPr>
                          <a:rPr lang="en-US" b="0" i="0" smtClean="0">
                            <a:latin typeface="Cambria Math" panose="02040503050406030204" pitchFamily="18" charset="0"/>
                          </a:rPr>
                          <m:t>th</m:t>
                        </m:r>
                      </m:sup>
                    </m:sSup>
                  </m:oMath>
                </a14:m>
                <a:r>
                  <a:rPr lang="en-US" dirty="0"/>
                  <a:t> iteration fixes the policy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𝑘</m:t>
                        </m:r>
                      </m:sub>
                    </m:sSub>
                  </m:oMath>
                </a14:m>
                <a:r>
                  <a:rPr lang="en-US" dirty="0"/>
                  <a:t>, and computes the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𝑘</m:t>
                        </m:r>
                      </m:sub>
                    </m:sSub>
                  </m:oMath>
                </a14:m>
                <a:endParaRPr lang="en-US" dirty="0"/>
              </a:p>
              <a:p>
                <a:r>
                  <a:rPr lang="en-US" dirty="0"/>
                  <a:t>How? </a:t>
                </a:r>
              </a:p>
              <a:p>
                <a:pPr lvl="1"/>
                <a:r>
                  <a:rPr lang="en-US" dirty="0"/>
                  <a:t>Can use the Bellman equations and Gaussian Elimination (slow and tedious)</a:t>
                </a:r>
              </a:p>
              <a:p>
                <a:pPr lvl="1"/>
                <a:r>
                  <a:rPr lang="en-US" dirty="0"/>
                  <a:t>Policy Evaluation Method</a:t>
                </a:r>
              </a:p>
              <a:p>
                <a:pPr lvl="1"/>
                <a:endParaRPr lang="en-US" dirty="0"/>
              </a:p>
            </p:txBody>
          </p:sp>
        </mc:Choice>
        <mc:Fallback xmlns="">
          <p:sp>
            <p:nvSpPr>
              <p:cNvPr id="2" name="Content Placeholder 1">
                <a:extLst>
                  <a:ext uri="{FF2B5EF4-FFF2-40B4-BE49-F238E27FC236}">
                    <a16:creationId xmlns:a16="http://schemas.microsoft.com/office/drawing/2014/main" id="{023AB13C-F12B-4F04-8CCB-00A2C32CCC2D}"/>
                  </a:ext>
                </a:extLst>
              </p:cNvPr>
              <p:cNvSpPr>
                <a:spLocks noGrp="1" noRot="1" noChangeAspect="1" noMove="1" noResize="1" noEditPoints="1" noAdjustHandles="1" noChangeArrowheads="1" noChangeShapeType="1" noTextEdit="1"/>
              </p:cNvSpPr>
              <p:nvPr>
                <p:ph idx="1"/>
              </p:nvPr>
            </p:nvSpPr>
            <p:spPr>
              <a:blipFill>
                <a:blip r:embed="rId2"/>
                <a:stretch>
                  <a:fillRect l="-625" t="-196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948B047-6D30-4A0A-9E3E-3A0C13AB470C}"/>
              </a:ext>
            </a:extLst>
          </p:cNvPr>
          <p:cNvSpPr>
            <a:spLocks noGrp="1"/>
          </p:cNvSpPr>
          <p:nvPr>
            <p:ph type="title"/>
          </p:nvPr>
        </p:nvSpPr>
        <p:spPr/>
        <p:txBody>
          <a:bodyPr/>
          <a:lstStyle/>
          <a:p>
            <a:r>
              <a:rPr lang="en-US" dirty="0"/>
              <a:t>Policy iteration</a:t>
            </a:r>
          </a:p>
        </p:txBody>
      </p:sp>
      <p:sp>
        <p:nvSpPr>
          <p:cNvPr id="4" name="Slide Number Placeholder 3">
            <a:extLst>
              <a:ext uri="{FF2B5EF4-FFF2-40B4-BE49-F238E27FC236}">
                <a16:creationId xmlns:a16="http://schemas.microsoft.com/office/drawing/2014/main" id="{EB1B9DBF-67A2-460B-8922-974964189BF7}"/>
              </a:ext>
            </a:extLst>
          </p:cNvPr>
          <p:cNvSpPr>
            <a:spLocks noGrp="1"/>
          </p:cNvSpPr>
          <p:nvPr>
            <p:ph type="sldNum" sz="quarter" idx="12"/>
          </p:nvPr>
        </p:nvSpPr>
        <p:spPr/>
        <p:txBody>
          <a:bodyPr/>
          <a:lstStyle/>
          <a:p>
            <a:fld id="{29AAD378-655A-49C6-813C-9FD132EF7440}" type="slidenum">
              <a:rPr lang="en-US" smtClean="0"/>
              <a:pPr/>
              <a:t>24</a:t>
            </a:fld>
            <a:endParaRPr lang="en-US" dirty="0"/>
          </a:p>
        </p:txBody>
      </p:sp>
    </p:spTree>
    <p:extLst>
      <p:ext uri="{BB962C8B-B14F-4D97-AF65-F5344CB8AC3E}">
        <p14:creationId xmlns:p14="http://schemas.microsoft.com/office/powerpoint/2010/main" val="42675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BA8781C-B389-43DC-8ED2-A9C39A387C1A}"/>
                  </a:ext>
                </a:extLst>
              </p:cNvPr>
              <p:cNvSpPr>
                <a:spLocks noGrp="1"/>
              </p:cNvSpPr>
              <p:nvPr>
                <p:ph idx="1"/>
              </p:nvPr>
            </p:nvSpPr>
            <p:spPr/>
            <p:txBody>
              <a:bodyPr/>
              <a:lstStyle/>
              <a:p>
                <a:pPr marL="0" indent="0">
                  <a:buNone/>
                </a:pPr>
                <a:r>
                  <a:rPr lang="en-US" b="1" dirty="0"/>
                  <a:t>while </a:t>
                </a: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a:latin typeface="Cambria Math" panose="02040503050406030204" pitchFamily="18" charset="0"/>
                              </a:rPr>
                              <m:t>max</m:t>
                            </m:r>
                          </m:e>
                          <m:lim>
                            <m:r>
                              <a:rPr lang="en-US" b="0" i="1" smtClean="0">
                                <a:latin typeface="Cambria Math" panose="02040503050406030204" pitchFamily="18" charset="0"/>
                              </a:rPr>
                              <m:t>𝑠</m:t>
                            </m:r>
                          </m:lim>
                        </m:limLow>
                      </m:fName>
                      <m:e>
                        <m:d>
                          <m:dPr>
                            <m:begChr m:val="|"/>
                            <m:endChr m:val="|"/>
                            <m:ctrlPr>
                              <a:rPr lang="en-US" i="1">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𝑗</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𝑘</m:t>
                                    </m:r>
                                  </m:sub>
                                </m:sSub>
                              </m:sup>
                            </m:sSubSup>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𝑗</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𝑘</m:t>
                                    </m:r>
                                  </m:sub>
                                </m:sSub>
                              </m:sup>
                            </m:sSubSup>
                            <m:d>
                              <m:dPr>
                                <m:ctrlPr>
                                  <a:rPr lang="en-US" i="1">
                                    <a:latin typeface="Cambria Math" panose="02040503050406030204" pitchFamily="18" charset="0"/>
                                  </a:rPr>
                                </m:ctrlPr>
                              </m:dPr>
                              <m:e>
                                <m:r>
                                  <a:rPr lang="en-US" i="1">
                                    <a:latin typeface="Cambria Math" panose="02040503050406030204" pitchFamily="18" charset="0"/>
                                  </a:rPr>
                                  <m:t>𝑠</m:t>
                                </m:r>
                              </m:e>
                            </m:d>
                          </m:e>
                        </m:d>
                        <m:r>
                          <a:rPr lang="en-US" i="1">
                            <a:latin typeface="Cambria Math" panose="02040503050406030204" pitchFamily="18" charset="0"/>
                          </a:rPr>
                          <m:t>≥</m:t>
                        </m:r>
                        <m:r>
                          <a:rPr lang="en-US" i="1">
                            <a:latin typeface="Cambria Math" panose="02040503050406030204" pitchFamily="18" charset="0"/>
                          </a:rPr>
                          <m:t>𝜖</m:t>
                        </m:r>
                        <m:r>
                          <m:rPr>
                            <m:nor/>
                          </m:rPr>
                          <a:rPr lang="en-US" dirty="0"/>
                          <m:t> </m:t>
                        </m:r>
                      </m:e>
                    </m:func>
                  </m:oMath>
                </a14:m>
                <a:endParaRPr lang="en-US" b="0" dirty="0"/>
              </a:p>
              <a:p>
                <a:pPr marL="0" indent="0">
                  <a:buNone/>
                </a:pPr>
                <a:r>
                  <a:rPr lang="en-US" dirty="0"/>
                  <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𝑗</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𝑘</m:t>
                            </m:r>
                          </m:sub>
                        </m:sSub>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nary>
                      <m:naryPr>
                        <m:chr m:val="∑"/>
                        <m:limLoc m:val="subSup"/>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m:rPr>
                                <m:brk m:alnAt="25"/>
                              </m:rPr>
                              <a:rPr lang="en-US" i="1">
                                <a:latin typeface="Cambria Math" panose="02040503050406030204" pitchFamily="18" charset="0"/>
                              </a:rPr>
                              <m:t>𝑠</m:t>
                            </m:r>
                          </m:e>
                          <m:sup>
                            <m:r>
                              <a:rPr lang="en-US" i="1">
                                <a:latin typeface="Cambria Math" panose="02040503050406030204" pitchFamily="18" charset="0"/>
                              </a:rPr>
                              <m:t>′</m:t>
                            </m:r>
                          </m:sup>
                        </m:sSup>
                        <m:r>
                          <m:rPr>
                            <m:brk m:alnAt="25"/>
                          </m:rPr>
                          <a:rPr lang="en-US" i="1">
                            <a:latin typeface="Cambria Math" panose="02040503050406030204" pitchFamily="18" charset="0"/>
                          </a:rPr>
                          <m:t>,</m:t>
                        </m:r>
                        <m:r>
                          <a:rPr lang="en-US" i="1">
                            <a:latin typeface="Cambria Math" panose="02040503050406030204" pitchFamily="18" charset="0"/>
                          </a:rPr>
                          <m:t>𝑟</m:t>
                        </m:r>
                      </m:sub>
                      <m:sup/>
                      <m:e>
                        <m:r>
                          <a:rPr lang="en-US" i="1">
                            <a:latin typeface="Cambria Math" panose="02040503050406030204" pitchFamily="18" charset="0"/>
                          </a:rPr>
                          <m:t>𝑝</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𝑟</m:t>
                            </m:r>
                          </m:e>
                          <m:e>
                            <m:r>
                              <a:rPr lang="en-US" i="1">
                                <a:latin typeface="Cambria Math" panose="02040503050406030204" pitchFamily="18" charset="0"/>
                              </a:rPr>
                              <m:t>𝑠</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e>
                        </m:d>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Sup>
                              <m:sSubSupPr>
                                <m:ctrlPr>
                                  <a:rPr lang="en-US" b="0" i="1" smtClean="0">
                                    <a:latin typeface="Cambria Math" panose="02040503050406030204" pitchFamily="18" charset="0"/>
                                  </a:rPr>
                                </m:ctrlPr>
                              </m:sSubSupPr>
                              <m:e>
                                <m:r>
                                  <a:rPr lang="en-US" i="1">
                                    <a:latin typeface="Cambria Math" panose="02040503050406030204" pitchFamily="18" charset="0"/>
                                  </a:rPr>
                                  <m:t>𝑉</m:t>
                                </m:r>
                              </m:e>
                              <m:sub>
                                <m:r>
                                  <a:rPr lang="en-US" b="0" i="1" smtClean="0">
                                    <a:latin typeface="Cambria Math" panose="02040503050406030204" pitchFamily="18" charset="0"/>
                                  </a:rPr>
                                  <m:t>𝑗</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𝑘</m:t>
                                    </m:r>
                                  </m:sub>
                                </m:sSub>
                              </m:sup>
                            </m:sSub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e>
                        </m:d>
                      </m:e>
                    </m:nary>
                  </m:oMath>
                </a14:m>
                <a:endParaRPr lang="en-US" dirty="0"/>
              </a:p>
              <a:p>
                <a:pPr marL="0" indent="0">
                  <a:buNone/>
                </a:pPr>
                <a:r>
                  <a:rPr lang="en-US" dirty="0"/>
                  <a:t>				</a:t>
                </a:r>
              </a:p>
              <a:p>
                <a:r>
                  <a:rPr lang="en-US" dirty="0"/>
                  <a:t>Are we going round in circles? (No, policy evaluation uses something like value iteration: note the absence of </a:t>
                </a:r>
                <a14:m>
                  <m:oMath xmlns:m="http://schemas.openxmlformats.org/officeDocument/2006/math">
                    <m:r>
                      <m:rPr>
                        <m:sty m:val="p"/>
                      </m:rPr>
                      <a:rPr lang="en-US" i="0" dirty="0" smtClean="0">
                        <a:latin typeface="Cambria Math" panose="02040503050406030204" pitchFamily="18" charset="0"/>
                      </a:rPr>
                      <m:t>max</m:t>
                    </m:r>
                    <m:r>
                      <a:rPr lang="en-US" i="0" dirty="0" smtClean="0">
                        <a:latin typeface="Cambria Math" panose="02040503050406030204" pitchFamily="18" charset="0"/>
                      </a:rPr>
                      <m:t>⁡</m:t>
                    </m:r>
                  </m:oMath>
                </a14:m>
                <a:r>
                  <a:rPr lang="en-US" dirty="0"/>
                  <a:t>!)</a:t>
                </a:r>
              </a:p>
              <a:p>
                <a:r>
                  <a:rPr lang="en-US" dirty="0"/>
                  <a:t>In fact, value iteration can be thought of as one sweep of policy improvement (in policy iteration) and one sweep of policy evaluation</a:t>
                </a:r>
              </a:p>
            </p:txBody>
          </p:sp>
        </mc:Choice>
        <mc:Fallback xmlns="">
          <p:sp>
            <p:nvSpPr>
              <p:cNvPr id="2" name="Content Placeholder 1">
                <a:extLst>
                  <a:ext uri="{FF2B5EF4-FFF2-40B4-BE49-F238E27FC236}">
                    <a16:creationId xmlns:a16="http://schemas.microsoft.com/office/drawing/2014/main" id="{4BA8781C-B389-43DC-8ED2-A9C39A387C1A}"/>
                  </a:ext>
                </a:extLst>
              </p:cNvPr>
              <p:cNvSpPr>
                <a:spLocks noGrp="1" noRot="1" noChangeAspect="1" noMove="1" noResize="1" noEditPoints="1" noAdjustHandles="1" noChangeArrowheads="1" noChangeShapeType="1" noTextEdit="1"/>
              </p:cNvSpPr>
              <p:nvPr>
                <p:ph idx="1"/>
              </p:nvPr>
            </p:nvSpPr>
            <p:spPr>
              <a:blipFill>
                <a:blip r:embed="rId2"/>
                <a:stretch>
                  <a:fillRect l="-104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10CA73F-F5ED-47C0-9618-FB65E6872CBE}"/>
              </a:ext>
            </a:extLst>
          </p:cNvPr>
          <p:cNvSpPr>
            <a:spLocks noGrp="1"/>
          </p:cNvSpPr>
          <p:nvPr>
            <p:ph type="title"/>
          </p:nvPr>
        </p:nvSpPr>
        <p:spPr/>
        <p:txBody>
          <a:bodyPr/>
          <a:lstStyle/>
          <a:p>
            <a:r>
              <a:rPr lang="en-US" dirty="0"/>
              <a:t>Policy </a:t>
            </a:r>
            <a:r>
              <a:rPr lang="en-US" dirty="0" err="1"/>
              <a:t>Evalution</a:t>
            </a:r>
            <a:endParaRPr lang="en-US" dirty="0"/>
          </a:p>
        </p:txBody>
      </p:sp>
      <p:sp>
        <p:nvSpPr>
          <p:cNvPr id="4" name="Slide Number Placeholder 3">
            <a:extLst>
              <a:ext uri="{FF2B5EF4-FFF2-40B4-BE49-F238E27FC236}">
                <a16:creationId xmlns:a16="http://schemas.microsoft.com/office/drawing/2014/main" id="{C344BA0A-BEE3-41E4-B5F8-B3D7EBA2070F}"/>
              </a:ext>
            </a:extLst>
          </p:cNvPr>
          <p:cNvSpPr>
            <a:spLocks noGrp="1"/>
          </p:cNvSpPr>
          <p:nvPr>
            <p:ph type="sldNum" sz="quarter" idx="12"/>
          </p:nvPr>
        </p:nvSpPr>
        <p:spPr/>
        <p:txBody>
          <a:bodyPr/>
          <a:lstStyle/>
          <a:p>
            <a:fld id="{29AAD378-655A-49C6-813C-9FD132EF7440}" type="slidenum">
              <a:rPr lang="en-US" smtClean="0"/>
              <a:pPr/>
              <a:t>25</a:t>
            </a:fld>
            <a:endParaRPr lang="en-US" dirty="0"/>
          </a:p>
        </p:txBody>
      </p:sp>
    </p:spTree>
    <p:extLst>
      <p:ext uri="{BB962C8B-B14F-4D97-AF65-F5344CB8AC3E}">
        <p14:creationId xmlns:p14="http://schemas.microsoft.com/office/powerpoint/2010/main" val="545687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D58B45-76E9-4DB5-9895-D7FFC2D8BD4D}"/>
              </a:ext>
            </a:extLst>
          </p:cNvPr>
          <p:cNvSpPr>
            <a:spLocks noGrp="1"/>
          </p:cNvSpPr>
          <p:nvPr>
            <p:ph idx="1"/>
          </p:nvPr>
        </p:nvSpPr>
        <p:spPr/>
        <p:txBody>
          <a:bodyPr/>
          <a:lstStyle/>
          <a:p>
            <a:r>
              <a:rPr lang="en-US" dirty="0"/>
              <a:t>Value iteration and Policy iteration are both standard, and no agreement on which is better</a:t>
            </a:r>
          </a:p>
          <a:p>
            <a:r>
              <a:rPr lang="en-US" dirty="0"/>
              <a:t>In practice, value iteration is preferred over policy iteration as the latter requires solving linear equations, which scales ~cubically with the size of the state space</a:t>
            </a:r>
          </a:p>
          <a:p>
            <a:r>
              <a:rPr lang="en-US" dirty="0"/>
              <a:t>Real-world applications face challenges:</a:t>
            </a:r>
          </a:p>
          <a:p>
            <a:pPr marL="925830" lvl="1" indent="-514350">
              <a:buFont typeface="+mj-lt"/>
              <a:buAutoNum type="arabicPeriod"/>
            </a:pPr>
            <a:r>
              <a:rPr lang="en-US" dirty="0"/>
              <a:t>Curse of modeling: Where does the (probabilistic) environment model come from?</a:t>
            </a:r>
          </a:p>
          <a:p>
            <a:pPr marL="925830" lvl="1" indent="-514350">
              <a:buFont typeface="+mj-lt"/>
              <a:buAutoNum type="arabicPeriod"/>
            </a:pPr>
            <a:r>
              <a:rPr lang="en-US" dirty="0"/>
              <a:t>Curse of dimensionality: Even if you have a model, computing and storing expectations over large state-spaces is impractical</a:t>
            </a:r>
          </a:p>
        </p:txBody>
      </p:sp>
      <p:sp>
        <p:nvSpPr>
          <p:cNvPr id="3" name="Title 2">
            <a:extLst>
              <a:ext uri="{FF2B5EF4-FFF2-40B4-BE49-F238E27FC236}">
                <a16:creationId xmlns:a16="http://schemas.microsoft.com/office/drawing/2014/main" id="{1BA15764-4281-4B02-A99A-647BE2CD6CAA}"/>
              </a:ext>
            </a:extLst>
          </p:cNvPr>
          <p:cNvSpPr>
            <a:spLocks noGrp="1"/>
          </p:cNvSpPr>
          <p:nvPr>
            <p:ph type="title"/>
          </p:nvPr>
        </p:nvSpPr>
        <p:spPr/>
        <p:txBody>
          <a:bodyPr/>
          <a:lstStyle/>
          <a:p>
            <a:r>
              <a:rPr lang="en-US" dirty="0"/>
              <a:t>Challenges</a:t>
            </a:r>
          </a:p>
        </p:txBody>
      </p:sp>
      <p:sp>
        <p:nvSpPr>
          <p:cNvPr id="4" name="Slide Number Placeholder 3">
            <a:extLst>
              <a:ext uri="{FF2B5EF4-FFF2-40B4-BE49-F238E27FC236}">
                <a16:creationId xmlns:a16="http://schemas.microsoft.com/office/drawing/2014/main" id="{C0923B20-FF6C-48C6-A3E4-EFD1551C2D2B}"/>
              </a:ext>
            </a:extLst>
          </p:cNvPr>
          <p:cNvSpPr>
            <a:spLocks noGrp="1"/>
          </p:cNvSpPr>
          <p:nvPr>
            <p:ph type="sldNum" sz="quarter" idx="12"/>
          </p:nvPr>
        </p:nvSpPr>
        <p:spPr/>
        <p:txBody>
          <a:bodyPr/>
          <a:lstStyle/>
          <a:p>
            <a:fld id="{29AAD378-655A-49C6-813C-9FD132EF7440}" type="slidenum">
              <a:rPr lang="en-US" smtClean="0"/>
              <a:pPr/>
              <a:t>26</a:t>
            </a:fld>
            <a:endParaRPr lang="en-US" dirty="0"/>
          </a:p>
        </p:txBody>
      </p:sp>
    </p:spTree>
    <p:extLst>
      <p:ext uri="{BB962C8B-B14F-4D97-AF65-F5344CB8AC3E}">
        <p14:creationId xmlns:p14="http://schemas.microsoft.com/office/powerpoint/2010/main" val="777949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4B2F0A-EC66-4A9C-9D1C-D78572C8469F}"/>
              </a:ext>
            </a:extLst>
          </p:cNvPr>
          <p:cNvSpPr>
            <a:spLocks noGrp="1"/>
          </p:cNvSpPr>
          <p:nvPr>
            <p:ph idx="1"/>
          </p:nvPr>
        </p:nvSpPr>
        <p:spPr/>
        <p:txBody>
          <a:bodyPr/>
          <a:lstStyle/>
          <a:p>
            <a:r>
              <a:rPr lang="en-US" dirty="0"/>
              <a:t>GPI: allows policy evaluation and policy improvement phases to interact</a:t>
            </a:r>
          </a:p>
          <a:p>
            <a:r>
              <a:rPr lang="en-US" dirty="0"/>
              <a:t>Imagine two competing processes:</a:t>
            </a:r>
          </a:p>
          <a:p>
            <a:pPr lvl="1"/>
            <a:r>
              <a:rPr lang="en-US" dirty="0"/>
              <a:t>One takes policy as given and tries to improve the approximation of the value function </a:t>
            </a:r>
          </a:p>
          <a:p>
            <a:pPr lvl="1"/>
            <a:r>
              <a:rPr lang="en-US" dirty="0"/>
              <a:t>One takes the value function as given and performs some form of policy improvement</a:t>
            </a:r>
          </a:p>
          <a:p>
            <a:pPr lvl="1"/>
            <a:r>
              <a:rPr lang="en-US" dirty="0"/>
              <a:t>Both processes “shift the goalposts” for the other process</a:t>
            </a:r>
          </a:p>
          <a:p>
            <a:pPr lvl="1"/>
            <a:r>
              <a:rPr lang="en-US" dirty="0"/>
              <a:t>In some cases GPI converges</a:t>
            </a:r>
          </a:p>
          <a:p>
            <a:r>
              <a:rPr lang="en-US" dirty="0"/>
              <a:t>Also known as asynchronous dynamic programming</a:t>
            </a:r>
          </a:p>
        </p:txBody>
      </p:sp>
      <p:sp>
        <p:nvSpPr>
          <p:cNvPr id="3" name="Title 2">
            <a:extLst>
              <a:ext uri="{FF2B5EF4-FFF2-40B4-BE49-F238E27FC236}">
                <a16:creationId xmlns:a16="http://schemas.microsoft.com/office/drawing/2014/main" id="{77219F9A-6253-4091-91D9-7EA5AFDC3364}"/>
              </a:ext>
            </a:extLst>
          </p:cNvPr>
          <p:cNvSpPr>
            <a:spLocks noGrp="1"/>
          </p:cNvSpPr>
          <p:nvPr>
            <p:ph type="title"/>
          </p:nvPr>
        </p:nvSpPr>
        <p:spPr/>
        <p:txBody>
          <a:bodyPr/>
          <a:lstStyle/>
          <a:p>
            <a:r>
              <a:rPr lang="en-US" dirty="0"/>
              <a:t>Generalized Policy iteration</a:t>
            </a:r>
          </a:p>
        </p:txBody>
      </p:sp>
      <p:sp>
        <p:nvSpPr>
          <p:cNvPr id="4" name="Slide Number Placeholder 3">
            <a:extLst>
              <a:ext uri="{FF2B5EF4-FFF2-40B4-BE49-F238E27FC236}">
                <a16:creationId xmlns:a16="http://schemas.microsoft.com/office/drawing/2014/main" id="{370465C9-421A-4F0B-B260-50F38EFB590C}"/>
              </a:ext>
            </a:extLst>
          </p:cNvPr>
          <p:cNvSpPr>
            <a:spLocks noGrp="1"/>
          </p:cNvSpPr>
          <p:nvPr>
            <p:ph type="sldNum" sz="quarter" idx="12"/>
          </p:nvPr>
        </p:nvSpPr>
        <p:spPr/>
        <p:txBody>
          <a:bodyPr/>
          <a:lstStyle/>
          <a:p>
            <a:fld id="{29AAD378-655A-49C6-813C-9FD132EF7440}" type="slidenum">
              <a:rPr lang="en-US" smtClean="0"/>
              <a:pPr/>
              <a:t>27</a:t>
            </a:fld>
            <a:endParaRPr lang="en-US" dirty="0"/>
          </a:p>
        </p:txBody>
      </p:sp>
    </p:spTree>
    <p:extLst>
      <p:ext uri="{BB962C8B-B14F-4D97-AF65-F5344CB8AC3E}">
        <p14:creationId xmlns:p14="http://schemas.microsoft.com/office/powerpoint/2010/main" val="3164253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29FB2F-980D-424A-9597-30CF5ABA8D4C}"/>
              </a:ext>
            </a:extLst>
          </p:cNvPr>
          <p:cNvSpPr>
            <a:spLocks noGrp="1"/>
          </p:cNvSpPr>
          <p:nvPr>
            <p:ph idx="1"/>
          </p:nvPr>
        </p:nvSpPr>
        <p:spPr>
          <a:xfrm>
            <a:off x="166681" y="1332702"/>
            <a:ext cx="11699087" cy="4553747"/>
          </a:xfrm>
        </p:spPr>
        <p:txBody>
          <a:bodyPr>
            <a:normAutofit/>
          </a:bodyPr>
          <a:lstStyle/>
          <a:p>
            <a:r>
              <a:rPr lang="en-US" dirty="0"/>
              <a:t>Model-based: Agent is assumed to have prior knowledge about the MDP</a:t>
            </a:r>
          </a:p>
          <a:p>
            <a:r>
              <a:rPr lang="en-US" dirty="0"/>
              <a:t>Model-free: </a:t>
            </a:r>
          </a:p>
          <a:p>
            <a:pPr lvl="1"/>
            <a:r>
              <a:rPr lang="en-US" dirty="0"/>
              <a:t>Environment may be too complex to model as an MDP (e.g. a self-driving car, or a video game)</a:t>
            </a:r>
          </a:p>
          <a:p>
            <a:pPr lvl="1"/>
            <a:r>
              <a:rPr lang="en-US" dirty="0"/>
              <a:t>Transition probabilities may not be known</a:t>
            </a:r>
          </a:p>
          <a:p>
            <a:r>
              <a:rPr lang="en-US" dirty="0"/>
              <a:t>Policy iteration, value iteration are dynamic programming-based methods that assume knowledge of the model, and are model-based</a:t>
            </a:r>
          </a:p>
          <a:p>
            <a:r>
              <a:rPr lang="en-US" dirty="0"/>
              <a:t>Model-free methods try to learn from the agent’s experience in the real-world</a:t>
            </a:r>
          </a:p>
        </p:txBody>
      </p:sp>
      <p:sp>
        <p:nvSpPr>
          <p:cNvPr id="3" name="Title 2">
            <a:extLst>
              <a:ext uri="{FF2B5EF4-FFF2-40B4-BE49-F238E27FC236}">
                <a16:creationId xmlns:a16="http://schemas.microsoft.com/office/drawing/2014/main" id="{2D03CCB4-5502-4230-A9D7-0CCFAFB0AAD3}"/>
              </a:ext>
            </a:extLst>
          </p:cNvPr>
          <p:cNvSpPr>
            <a:spLocks noGrp="1"/>
          </p:cNvSpPr>
          <p:nvPr>
            <p:ph type="title"/>
          </p:nvPr>
        </p:nvSpPr>
        <p:spPr/>
        <p:txBody>
          <a:bodyPr/>
          <a:lstStyle/>
          <a:p>
            <a:r>
              <a:rPr lang="en-US" dirty="0"/>
              <a:t>Model-based vs. Model-free RL</a:t>
            </a:r>
          </a:p>
        </p:txBody>
      </p:sp>
      <p:sp>
        <p:nvSpPr>
          <p:cNvPr id="4" name="Slide Number Placeholder 3">
            <a:extLst>
              <a:ext uri="{FF2B5EF4-FFF2-40B4-BE49-F238E27FC236}">
                <a16:creationId xmlns:a16="http://schemas.microsoft.com/office/drawing/2014/main" id="{07FD8FD7-D1DD-4A69-BC3B-9D1F73AB3346}"/>
              </a:ext>
            </a:extLst>
          </p:cNvPr>
          <p:cNvSpPr>
            <a:spLocks noGrp="1"/>
          </p:cNvSpPr>
          <p:nvPr>
            <p:ph type="sldNum" sz="quarter" idx="12"/>
          </p:nvPr>
        </p:nvSpPr>
        <p:spPr/>
        <p:txBody>
          <a:bodyPr/>
          <a:lstStyle/>
          <a:p>
            <a:fld id="{29AAD378-655A-49C6-813C-9FD132EF7440}" type="slidenum">
              <a:rPr lang="en-US" smtClean="0"/>
              <a:pPr/>
              <a:t>28</a:t>
            </a:fld>
            <a:endParaRPr lang="en-US" dirty="0"/>
          </a:p>
        </p:txBody>
      </p:sp>
    </p:spTree>
    <p:extLst>
      <p:ext uri="{BB962C8B-B14F-4D97-AF65-F5344CB8AC3E}">
        <p14:creationId xmlns:p14="http://schemas.microsoft.com/office/powerpoint/2010/main" val="4113994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D3DF1D-4CF4-491F-9977-9B990B7B0757}"/>
              </a:ext>
            </a:extLst>
          </p:cNvPr>
          <p:cNvSpPr>
            <a:spLocks noGrp="1"/>
          </p:cNvSpPr>
          <p:nvPr>
            <p:ph idx="1"/>
          </p:nvPr>
        </p:nvSpPr>
        <p:spPr>
          <a:xfrm>
            <a:off x="166681" y="1981199"/>
            <a:ext cx="11699087" cy="3702841"/>
          </a:xfrm>
        </p:spPr>
        <p:txBody>
          <a:bodyPr>
            <a:normAutofit/>
          </a:bodyPr>
          <a:lstStyle/>
          <a:p>
            <a:r>
              <a:rPr lang="en-US" dirty="0"/>
              <a:t>Instead of computing optimal value, try to learn the value from </a:t>
            </a:r>
            <a:r>
              <a:rPr lang="en-US" i="1" dirty="0"/>
              <a:t>experience</a:t>
            </a:r>
          </a:p>
          <a:p>
            <a:pPr lvl="1"/>
            <a:r>
              <a:rPr lang="en-US" dirty="0"/>
              <a:t>Experience: sample sequences of states, actions and rewards</a:t>
            </a:r>
          </a:p>
          <a:p>
            <a:r>
              <a:rPr lang="en-US" dirty="0"/>
              <a:t>For returns to be well-defined, only work on </a:t>
            </a:r>
            <a:r>
              <a:rPr lang="en-US" i="1" dirty="0"/>
              <a:t>episodic tasks </a:t>
            </a:r>
          </a:p>
          <a:p>
            <a:pPr lvl="1"/>
            <a:r>
              <a:rPr lang="en-US" sz="2000" dirty="0"/>
              <a:t>Experience is divided into episodes (sequences of state/actions/rewards) that </a:t>
            </a:r>
            <a:r>
              <a:rPr lang="en-US" sz="2000" i="1" dirty="0"/>
              <a:t>terminate</a:t>
            </a:r>
          </a:p>
          <a:p>
            <a:pPr lvl="1"/>
            <a:r>
              <a:rPr lang="en-US" sz="2000" dirty="0"/>
              <a:t>Monte Carlo: </a:t>
            </a:r>
          </a:p>
          <a:p>
            <a:pPr lvl="2"/>
            <a:r>
              <a:rPr lang="en-US" sz="2000" dirty="0"/>
              <a:t>general class of algorithms to estimate the expectation of a random variable by averaging samples</a:t>
            </a:r>
          </a:p>
          <a:p>
            <a:pPr lvl="2"/>
            <a:r>
              <a:rPr lang="en-US" sz="2000" dirty="0"/>
              <a:t>average complete returns, i.e. each episode terminates (this is not true in e.g., Q-learning)</a:t>
            </a:r>
            <a:r>
              <a:rPr lang="en-US" dirty="0"/>
              <a:t> </a:t>
            </a:r>
          </a:p>
        </p:txBody>
      </p:sp>
      <p:sp>
        <p:nvSpPr>
          <p:cNvPr id="3" name="Title 2">
            <a:extLst>
              <a:ext uri="{FF2B5EF4-FFF2-40B4-BE49-F238E27FC236}">
                <a16:creationId xmlns:a16="http://schemas.microsoft.com/office/drawing/2014/main" id="{3E02CCBD-BA9F-4882-AAAC-61757BC18D10}"/>
              </a:ext>
            </a:extLst>
          </p:cNvPr>
          <p:cNvSpPr>
            <a:spLocks noGrp="1"/>
          </p:cNvSpPr>
          <p:nvPr>
            <p:ph type="title"/>
          </p:nvPr>
        </p:nvSpPr>
        <p:spPr/>
        <p:txBody>
          <a:bodyPr/>
          <a:lstStyle/>
          <a:p>
            <a:r>
              <a:rPr lang="en-US" dirty="0"/>
              <a:t>Monte Carlo Methods</a:t>
            </a:r>
          </a:p>
        </p:txBody>
      </p:sp>
      <p:sp>
        <p:nvSpPr>
          <p:cNvPr id="4" name="Slide Number Placeholder 3">
            <a:extLst>
              <a:ext uri="{FF2B5EF4-FFF2-40B4-BE49-F238E27FC236}">
                <a16:creationId xmlns:a16="http://schemas.microsoft.com/office/drawing/2014/main" id="{8C330BE6-63BD-4FCC-A1ED-678CA75A9F49}"/>
              </a:ext>
            </a:extLst>
          </p:cNvPr>
          <p:cNvSpPr>
            <a:spLocks noGrp="1"/>
          </p:cNvSpPr>
          <p:nvPr>
            <p:ph type="sldNum" sz="quarter" idx="12"/>
          </p:nvPr>
        </p:nvSpPr>
        <p:spPr/>
        <p:txBody>
          <a:bodyPr/>
          <a:lstStyle/>
          <a:p>
            <a:fld id="{29AAD378-655A-49C6-813C-9FD132EF7440}" type="slidenum">
              <a:rPr lang="en-US" smtClean="0"/>
              <a:pPr/>
              <a:t>29</a:t>
            </a:fld>
            <a:endParaRPr lang="en-US" dirty="0"/>
          </a:p>
        </p:txBody>
      </p:sp>
    </p:spTree>
    <p:extLst>
      <p:ext uri="{BB962C8B-B14F-4D97-AF65-F5344CB8AC3E}">
        <p14:creationId xmlns:p14="http://schemas.microsoft.com/office/powerpoint/2010/main" val="216226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1">
                <a:extLst>
                  <a:ext uri="{FF2B5EF4-FFF2-40B4-BE49-F238E27FC236}">
                    <a16:creationId xmlns:a16="http://schemas.microsoft.com/office/drawing/2014/main" id="{CD820FDE-1E00-40FF-9ADC-A5188551D89E}"/>
                  </a:ext>
                </a:extLst>
              </p:cNvPr>
              <p:cNvSpPr>
                <a:spLocks noGrp="1"/>
              </p:cNvSpPr>
              <p:nvPr>
                <p:ph idx="1"/>
              </p:nvPr>
            </p:nvSpPr>
            <p:spPr>
              <a:xfrm>
                <a:off x="166682" y="1332703"/>
                <a:ext cx="5717776" cy="4351338"/>
              </a:xfrm>
            </p:spPr>
            <p:txBody>
              <a:bodyPr>
                <a:normAutofit/>
              </a:bodyPr>
              <a:lstStyle/>
              <a:p>
                <a:r>
                  <a:rPr lang="en-US" dirty="0"/>
                  <a:t>Mechanism: </a:t>
                </a:r>
              </a:p>
              <a:p>
                <a:pPr lvl="1"/>
                <a:r>
                  <a:rPr lang="en-US" dirty="0"/>
                  <a:t>At time </a:t>
                </a:r>
                <a14:m>
                  <m:oMath xmlns:m="http://schemas.openxmlformats.org/officeDocument/2006/math">
                    <m:r>
                      <a:rPr lang="en-US" i="1" dirty="0" smtClean="0">
                        <a:latin typeface="Cambria Math" panose="02040503050406030204" pitchFamily="18" charset="0"/>
                      </a:rPr>
                      <m:t>𝑡</m:t>
                    </m:r>
                  </m:oMath>
                </a14:m>
                <a:r>
                  <a:rPr lang="en-US" dirty="0"/>
                  <a:t>,  agent is in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and takes action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oMath>
                </a14:m>
                <a:endParaRPr lang="en-US" dirty="0"/>
              </a:p>
              <a:p>
                <a:pPr lvl="1"/>
                <a:r>
                  <a:rPr lang="en-US" dirty="0"/>
                  <a:t>In response, environment gives it a reward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a14:m>
                <a:r>
                  <a:rPr lang="en-US" dirty="0"/>
                  <a:t> and moves it to a next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a14:m>
                <a:endParaRPr lang="en-US" dirty="0"/>
              </a:p>
              <a:p>
                <a:r>
                  <a:rPr lang="en-US" dirty="0"/>
                  <a:t>Purpose: learn a policy (basically a mapping from states to actions) that maximizes the </a:t>
                </a:r>
                <a:r>
                  <a:rPr lang="en-US" i="1" dirty="0"/>
                  <a:t>payoff</a:t>
                </a:r>
                <a:r>
                  <a:rPr lang="en-US" dirty="0"/>
                  <a:t> or </a:t>
                </a:r>
                <a:r>
                  <a:rPr lang="en-US" i="1" dirty="0"/>
                  <a:t>return</a:t>
                </a:r>
              </a:p>
              <a:p>
                <a:endParaRPr lang="en-US" dirty="0"/>
              </a:p>
              <a:p>
                <a:endParaRPr lang="en-US" dirty="0"/>
              </a:p>
              <a:p>
                <a:pPr lvl="1"/>
                <a:endParaRPr lang="en-US" dirty="0"/>
              </a:p>
            </p:txBody>
          </p:sp>
        </mc:Choice>
        <mc:Fallback xmlns="">
          <p:sp>
            <p:nvSpPr>
              <p:cNvPr id="8" name="Content Placeholder 1">
                <a:extLst>
                  <a:ext uri="{FF2B5EF4-FFF2-40B4-BE49-F238E27FC236}">
                    <a16:creationId xmlns:a16="http://schemas.microsoft.com/office/drawing/2014/main" id="{CD820FDE-1E00-40FF-9ADC-A5188551D89E}"/>
                  </a:ext>
                </a:extLst>
              </p:cNvPr>
              <p:cNvSpPr>
                <a:spLocks noGrp="1" noRot="1" noChangeAspect="1" noMove="1" noResize="1" noEditPoints="1" noAdjustHandles="1" noChangeArrowheads="1" noChangeShapeType="1" noTextEdit="1"/>
              </p:cNvSpPr>
              <p:nvPr>
                <p:ph idx="1"/>
              </p:nvPr>
            </p:nvSpPr>
            <p:spPr>
              <a:xfrm>
                <a:off x="166682" y="1332703"/>
                <a:ext cx="5717776" cy="4351338"/>
              </a:xfrm>
              <a:blipFill>
                <a:blip r:embed="rId2"/>
                <a:stretch>
                  <a:fillRect l="-1279" t="-2384" r="-117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77220C2-E1D7-419A-97FE-2028A8F4538E}"/>
              </a:ext>
            </a:extLst>
          </p:cNvPr>
          <p:cNvSpPr>
            <a:spLocks noGrp="1"/>
          </p:cNvSpPr>
          <p:nvPr>
            <p:ph type="title"/>
          </p:nvPr>
        </p:nvSpPr>
        <p:spPr/>
        <p:txBody>
          <a:bodyPr/>
          <a:lstStyle/>
          <a:p>
            <a:r>
              <a:rPr lang="en-US" dirty="0"/>
              <a:t>Classical RL setting</a:t>
            </a:r>
          </a:p>
        </p:txBody>
      </p:sp>
      <p:sp>
        <p:nvSpPr>
          <p:cNvPr id="4" name="Slide Number Placeholder 3">
            <a:extLst>
              <a:ext uri="{FF2B5EF4-FFF2-40B4-BE49-F238E27FC236}">
                <a16:creationId xmlns:a16="http://schemas.microsoft.com/office/drawing/2014/main" id="{04F2EC97-63E7-4D9F-AEAB-4D8A279CBEE6}"/>
              </a:ext>
            </a:extLst>
          </p:cNvPr>
          <p:cNvSpPr>
            <a:spLocks noGrp="1"/>
          </p:cNvSpPr>
          <p:nvPr>
            <p:ph type="sldNum" sz="quarter" idx="12"/>
          </p:nvPr>
        </p:nvSpPr>
        <p:spPr/>
        <p:txBody>
          <a:bodyPr/>
          <a:lstStyle/>
          <a:p>
            <a:fld id="{29AAD378-655A-49C6-813C-9FD132EF7440}" type="slidenum">
              <a:rPr lang="en-US" smtClean="0"/>
              <a:pPr/>
              <a:t>3</a:t>
            </a:fld>
            <a:endParaRPr lang="en-US" dirty="0"/>
          </a:p>
        </p:txBody>
      </p:sp>
      <p:pic>
        <p:nvPicPr>
          <p:cNvPr id="6" name="Picture 5">
            <a:extLst>
              <a:ext uri="{FF2B5EF4-FFF2-40B4-BE49-F238E27FC236}">
                <a16:creationId xmlns:a16="http://schemas.microsoft.com/office/drawing/2014/main" id="{7D96EBF3-4C47-46AA-B1D7-F40C675D014C}"/>
              </a:ext>
            </a:extLst>
          </p:cNvPr>
          <p:cNvPicPr>
            <a:picLocks noChangeAspect="1"/>
          </p:cNvPicPr>
          <p:nvPr/>
        </p:nvPicPr>
        <p:blipFill>
          <a:blip r:embed="rId3"/>
          <a:stretch>
            <a:fillRect/>
          </a:stretch>
        </p:blipFill>
        <p:spPr>
          <a:xfrm>
            <a:off x="5884457" y="2065573"/>
            <a:ext cx="5893578" cy="2360419"/>
          </a:xfrm>
          <a:prstGeom prst="rect">
            <a:avLst/>
          </a:prstGeom>
        </p:spPr>
      </p:pic>
    </p:spTree>
    <p:extLst>
      <p:ext uri="{BB962C8B-B14F-4D97-AF65-F5344CB8AC3E}">
        <p14:creationId xmlns:p14="http://schemas.microsoft.com/office/powerpoint/2010/main" val="2840057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93C6441-4FBD-42A7-B2A8-5769A2419576}"/>
                  </a:ext>
                </a:extLst>
              </p:cNvPr>
              <p:cNvSpPr>
                <a:spLocks noGrp="1"/>
              </p:cNvSpPr>
              <p:nvPr>
                <p:ph idx="1"/>
              </p:nvPr>
            </p:nvSpPr>
            <p:spPr/>
            <p:txBody>
              <a:bodyPr/>
              <a:lstStyle/>
              <a:p>
                <a:r>
                  <a:rPr lang="en-US" dirty="0"/>
                  <a:t>On-policy: policy used to generate data is the same one that the algorithm attempts to improve</a:t>
                </a:r>
              </a:p>
              <a:p>
                <a:r>
                  <a:rPr lang="en-US" dirty="0"/>
                  <a:t>Off-policy: use a different policy to generate data, which is then used to improve or evaluate the desired policy</a:t>
                </a:r>
              </a:p>
              <a:p>
                <a14:m>
                  <m:oMath xmlns:m="http://schemas.openxmlformats.org/officeDocument/2006/math">
                    <m:r>
                      <a:rPr lang="en-US" b="0" i="1" smtClean="0">
                        <a:latin typeface="Cambria Math" panose="02040503050406030204" pitchFamily="18" charset="0"/>
                      </a:rPr>
                      <m:t>𝜀</m:t>
                    </m:r>
                  </m:oMath>
                </a14:m>
                <a:r>
                  <a:rPr lang="en-US" dirty="0"/>
                  <a:t>-soft policies:</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e>
                    </m:d>
                    <m:r>
                      <a:rPr lang="en-US" b="0" i="1" smtClean="0">
                        <a:latin typeface="Cambria Math" panose="02040503050406030204" pitchFamily="18" charset="0"/>
                      </a:rPr>
                      <m:t>&gt;0</m:t>
                    </m:r>
                  </m:oMath>
                </a14:m>
                <a:endParaRPr lang="en-US" dirty="0"/>
              </a:p>
              <a:p>
                <a14:m>
                  <m:oMath xmlns:m="http://schemas.openxmlformats.org/officeDocument/2006/math">
                    <m:r>
                      <a:rPr lang="en-US" b="0" i="1" smtClean="0">
                        <a:latin typeface="Cambria Math" panose="02040503050406030204" pitchFamily="18" charset="0"/>
                      </a:rPr>
                      <m:t>𝜀</m:t>
                    </m:r>
                  </m:oMath>
                </a14:m>
                <a:r>
                  <a:rPr lang="en-US" dirty="0"/>
                  <a:t>-greedy policies: With probability </a:t>
                </a:r>
                <a14:m>
                  <m:oMath xmlns:m="http://schemas.openxmlformats.org/officeDocument/2006/math">
                    <m:r>
                      <a:rPr lang="en-US" b="0" i="1" smtClean="0">
                        <a:latin typeface="Cambria Math" panose="02040503050406030204" pitchFamily="18" charset="0"/>
                      </a:rPr>
                      <m:t>𝜀</m:t>
                    </m:r>
                  </m:oMath>
                </a14:m>
                <a:r>
                  <a:rPr lang="en-US" dirty="0"/>
                  <a:t> choose an action at random, but other times choose the action that maximizes the estimated value</a:t>
                </a:r>
              </a:p>
              <a:p>
                <a:pPr lvl="1"/>
                <a:r>
                  <a:rPr lang="en-US" dirty="0"/>
                  <a:t>Probability of selecting a non-greedy action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𝜀</m:t>
                        </m:r>
                      </m:num>
                      <m:den>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den>
                    </m:f>
                  </m:oMath>
                </a14:m>
                <a:endParaRPr lang="en-US" dirty="0"/>
              </a:p>
              <a:p>
                <a:r>
                  <a:rPr lang="en-US" dirty="0"/>
                  <a:t>On-policy methods usually use </a:t>
                </a:r>
                <a14:m>
                  <m:oMath xmlns:m="http://schemas.openxmlformats.org/officeDocument/2006/math">
                    <m:r>
                      <a:rPr lang="en-US" b="0" i="1" smtClean="0">
                        <a:latin typeface="Cambria Math" panose="02040503050406030204" pitchFamily="18" charset="0"/>
                      </a:rPr>
                      <m:t>𝜀</m:t>
                    </m:r>
                  </m:oMath>
                </a14:m>
                <a:r>
                  <a:rPr lang="en-US" dirty="0"/>
                  <a:t>-soft policies (to allow exploration!)</a:t>
                </a:r>
              </a:p>
              <a:p>
                <a:endParaRPr lang="en-US" dirty="0"/>
              </a:p>
            </p:txBody>
          </p:sp>
        </mc:Choice>
        <mc:Fallback xmlns="">
          <p:sp>
            <p:nvSpPr>
              <p:cNvPr id="2" name="Content Placeholder 1">
                <a:extLst>
                  <a:ext uri="{FF2B5EF4-FFF2-40B4-BE49-F238E27FC236}">
                    <a16:creationId xmlns:a16="http://schemas.microsoft.com/office/drawing/2014/main" id="{F93C6441-4FBD-42A7-B2A8-5769A2419576}"/>
                  </a:ext>
                </a:extLst>
              </p:cNvPr>
              <p:cNvSpPr>
                <a:spLocks noGrp="1" noRot="1" noChangeAspect="1" noMove="1" noResize="1" noEditPoints="1" noAdjustHandles="1" noChangeArrowheads="1" noChangeShapeType="1" noTextEdit="1"/>
              </p:cNvSpPr>
              <p:nvPr>
                <p:ph idx="1"/>
              </p:nvPr>
            </p:nvSpPr>
            <p:spPr>
              <a:blipFill>
                <a:blip r:embed="rId2"/>
                <a:stretch>
                  <a:fillRect l="-625" t="-2384" b="-98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37E2E89-96B1-4A90-850B-4A5107A0B738}"/>
              </a:ext>
            </a:extLst>
          </p:cNvPr>
          <p:cNvSpPr>
            <a:spLocks noGrp="1"/>
          </p:cNvSpPr>
          <p:nvPr>
            <p:ph type="title"/>
          </p:nvPr>
        </p:nvSpPr>
        <p:spPr/>
        <p:txBody>
          <a:bodyPr/>
          <a:lstStyle/>
          <a:p>
            <a:r>
              <a:rPr lang="en-US" dirty="0"/>
              <a:t>Off-policy vs. On-policy</a:t>
            </a:r>
          </a:p>
        </p:txBody>
      </p:sp>
      <p:sp>
        <p:nvSpPr>
          <p:cNvPr id="4" name="Slide Number Placeholder 3">
            <a:extLst>
              <a:ext uri="{FF2B5EF4-FFF2-40B4-BE49-F238E27FC236}">
                <a16:creationId xmlns:a16="http://schemas.microsoft.com/office/drawing/2014/main" id="{219C0C67-9653-4370-955C-968EF3F140D0}"/>
              </a:ext>
            </a:extLst>
          </p:cNvPr>
          <p:cNvSpPr>
            <a:spLocks noGrp="1"/>
          </p:cNvSpPr>
          <p:nvPr>
            <p:ph type="sldNum" sz="quarter" idx="12"/>
          </p:nvPr>
        </p:nvSpPr>
        <p:spPr/>
        <p:txBody>
          <a:bodyPr/>
          <a:lstStyle/>
          <a:p>
            <a:fld id="{29AAD378-655A-49C6-813C-9FD132EF7440}" type="slidenum">
              <a:rPr lang="en-US" smtClean="0"/>
              <a:pPr/>
              <a:t>30</a:t>
            </a:fld>
            <a:endParaRPr lang="en-US" dirty="0"/>
          </a:p>
        </p:txBody>
      </p:sp>
    </p:spTree>
    <p:extLst>
      <p:ext uri="{BB962C8B-B14F-4D97-AF65-F5344CB8AC3E}">
        <p14:creationId xmlns:p14="http://schemas.microsoft.com/office/powerpoint/2010/main" val="929654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AE60AA-88FC-4053-9E14-0F77A24C234A}"/>
              </a:ext>
            </a:extLst>
          </p:cNvPr>
          <p:cNvSpPr>
            <a:spLocks noGrp="1"/>
          </p:cNvSpPr>
          <p:nvPr>
            <p:ph idx="1"/>
          </p:nvPr>
        </p:nvSpPr>
        <p:spPr>
          <a:xfrm>
            <a:off x="113553" y="1332703"/>
            <a:ext cx="11982824" cy="4351338"/>
          </a:xfrm>
        </p:spPr>
        <p:txBody>
          <a:bodyPr>
            <a:normAutofit/>
          </a:bodyPr>
          <a:lstStyle/>
          <a:p>
            <a:r>
              <a:rPr lang="en-US" dirty="0"/>
              <a:t>Rationale: how do you learn optimal policy while behaving according to an exploratory policy?</a:t>
            </a:r>
          </a:p>
          <a:p>
            <a:pPr lvl="1"/>
            <a:r>
              <a:rPr lang="en-US" sz="2000" dirty="0"/>
              <a:t>Imagine the problem of finding a good project  topic</a:t>
            </a:r>
            <a:r>
              <a:rPr lang="en-US" sz="2400" dirty="0"/>
              <a:t>: </a:t>
            </a:r>
            <a:r>
              <a:rPr lang="en-US" sz="2000" dirty="0"/>
              <a:t>More papers you read, higher chance of finding a relevant and hot topic for which you have aptitude and interest. But you could spend all the time reading papers, never actually finding the best topic. Conversely, just picking one area and digging deep might make you miss out on interesting areas!</a:t>
            </a:r>
          </a:p>
          <a:p>
            <a:r>
              <a:rPr lang="en-US" sz="2400" dirty="0"/>
              <a:t>Off-policy uses two policies: target policy (what is being learned) and behavior policy (what is used for exploration)</a:t>
            </a:r>
          </a:p>
          <a:p>
            <a:r>
              <a:rPr lang="en-US" sz="2400" dirty="0"/>
              <a:t>Off-policy: greater reward variance (obviously), slower to converge, but more powerful</a:t>
            </a:r>
          </a:p>
          <a:p>
            <a:pPr marL="0" indent="0">
              <a:buNone/>
            </a:pPr>
            <a:endParaRPr lang="en-US" sz="2000" dirty="0"/>
          </a:p>
          <a:p>
            <a:endParaRPr lang="en-US" sz="2000" dirty="0"/>
          </a:p>
          <a:p>
            <a:endParaRPr lang="en-US" sz="2000" dirty="0"/>
          </a:p>
        </p:txBody>
      </p:sp>
      <p:sp>
        <p:nvSpPr>
          <p:cNvPr id="3" name="Title 2">
            <a:extLst>
              <a:ext uri="{FF2B5EF4-FFF2-40B4-BE49-F238E27FC236}">
                <a16:creationId xmlns:a16="http://schemas.microsoft.com/office/drawing/2014/main" id="{08CF57F6-3C60-4D64-8BF9-52F4084C521B}"/>
              </a:ext>
            </a:extLst>
          </p:cNvPr>
          <p:cNvSpPr>
            <a:spLocks noGrp="1"/>
          </p:cNvSpPr>
          <p:nvPr>
            <p:ph type="title"/>
          </p:nvPr>
        </p:nvSpPr>
        <p:spPr/>
        <p:txBody>
          <a:bodyPr/>
          <a:lstStyle/>
          <a:p>
            <a:r>
              <a:rPr lang="en-US" dirty="0"/>
              <a:t>Off-policy methods</a:t>
            </a:r>
          </a:p>
        </p:txBody>
      </p:sp>
      <p:sp>
        <p:nvSpPr>
          <p:cNvPr id="4" name="Slide Number Placeholder 3">
            <a:extLst>
              <a:ext uri="{FF2B5EF4-FFF2-40B4-BE49-F238E27FC236}">
                <a16:creationId xmlns:a16="http://schemas.microsoft.com/office/drawing/2014/main" id="{5BC2278E-8658-4092-A4AC-B5D6A0CFD459}"/>
              </a:ext>
            </a:extLst>
          </p:cNvPr>
          <p:cNvSpPr>
            <a:spLocks noGrp="1"/>
          </p:cNvSpPr>
          <p:nvPr>
            <p:ph type="sldNum" sz="quarter" idx="12"/>
          </p:nvPr>
        </p:nvSpPr>
        <p:spPr/>
        <p:txBody>
          <a:bodyPr/>
          <a:lstStyle/>
          <a:p>
            <a:fld id="{29AAD378-655A-49C6-813C-9FD132EF7440}" type="slidenum">
              <a:rPr lang="en-US" smtClean="0"/>
              <a:pPr/>
              <a:t>31</a:t>
            </a:fld>
            <a:endParaRPr lang="en-US" dirty="0"/>
          </a:p>
        </p:txBody>
      </p:sp>
    </p:spTree>
    <p:extLst>
      <p:ext uri="{BB962C8B-B14F-4D97-AF65-F5344CB8AC3E}">
        <p14:creationId xmlns:p14="http://schemas.microsoft.com/office/powerpoint/2010/main" val="874821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0AEAFB3-C56A-4779-94FD-D74B187E5414}"/>
                  </a:ext>
                </a:extLst>
              </p:cNvPr>
              <p:cNvSpPr>
                <a:spLocks noGrp="1"/>
              </p:cNvSpPr>
              <p:nvPr>
                <p:ph idx="1"/>
              </p:nvPr>
            </p:nvSpPr>
            <p:spPr/>
            <p:txBody>
              <a:bodyPr>
                <a:normAutofit/>
              </a:bodyPr>
              <a:lstStyle/>
              <a:p>
                <a:r>
                  <a:rPr lang="en-US" dirty="0"/>
                  <a:t>Monte Carlo methods wait till the end of the episode to update approximation of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a:p>
                <a:r>
                  <a:rPr lang="en-US" dirty="0"/>
                  <a:t>TD-learning methods wait only till the next time step</a:t>
                </a:r>
              </a:p>
              <a:p>
                <a:r>
                  <a:rPr lang="en-US" dirty="0"/>
                  <a:t>TD(0) or one-step TD method:</a:t>
                </a:r>
              </a:p>
              <a:p>
                <a:pPr lvl="1"/>
                <a:r>
                  <a:rPr lang="en-US" dirty="0"/>
                  <a:t>In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b="0" dirty="0"/>
                  <a:t>, take action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oMath>
                </a14:m>
                <a:r>
                  <a:rPr lang="en-US" b="0" dirty="0"/>
                  <a:t> and observe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b="0"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oMath>
                </a14:m>
                <a:endParaRPr lang="en-US" b="0" dirty="0"/>
              </a:p>
              <a:p>
                <a:pPr lvl="1"/>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groupChr>
                          <m:groupChrPr>
                            <m:chr m:val="⏟"/>
                            <m:ctrlPr>
                              <a:rPr lang="en-US" b="0" i="1" smtClean="0">
                                <a:latin typeface="Cambria Math" panose="02040503050406030204" pitchFamily="18" charset="0"/>
                              </a:rPr>
                            </m:ctrlPr>
                          </m:groupChrPr>
                          <m:e>
                            <m:r>
                              <a:rPr lang="en-US" i="1">
                                <a:latin typeface="Cambria Math" panose="02040503050406030204" pitchFamily="18" charset="0"/>
                              </a:rPr>
                              <m:t>𝛼</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e>
                            </m:d>
                          </m:e>
                        </m:groupChr>
                      </m:e>
                      <m:lim>
                        <m:r>
                          <m:rPr>
                            <m:sty m:val="p"/>
                          </m:rPr>
                          <a:rPr lang="en-US" b="0" i="0" smtClean="0">
                            <a:latin typeface="Cambria Math" panose="02040503050406030204" pitchFamily="18" charset="0"/>
                          </a:rPr>
                          <m:t>TD</m:t>
                        </m:r>
                        <m:r>
                          <a:rPr lang="en-US" b="0" i="0" smtClean="0">
                            <a:latin typeface="Cambria Math" panose="02040503050406030204" pitchFamily="18" charset="0"/>
                          </a:rPr>
                          <m:t> </m:t>
                        </m:r>
                        <m:r>
                          <m:rPr>
                            <m:sty m:val="p"/>
                          </m:rPr>
                          <a:rPr lang="en-US" b="0" i="0" smtClean="0">
                            <a:latin typeface="Cambria Math" panose="02040503050406030204" pitchFamily="18" charset="0"/>
                          </a:rPr>
                          <m:t>error</m:t>
                        </m:r>
                      </m:lim>
                    </m:limLow>
                  </m:oMath>
                </a14:m>
                <a:endParaRPr lang="en-US" b="0" dirty="0"/>
              </a:p>
              <a:p>
                <a:pPr lvl="2"/>
                <a14:m>
                  <m:oMath xmlns:m="http://schemas.openxmlformats.org/officeDocument/2006/math">
                    <m:r>
                      <a:rPr lang="en-US" b="0" i="1" smtClean="0">
                        <a:latin typeface="Cambria Math" panose="02040503050406030204" pitchFamily="18" charset="0"/>
                      </a:rPr>
                      <m:t>𝛼</m:t>
                    </m:r>
                  </m:oMath>
                </a14:m>
                <a:r>
                  <a:rPr lang="en-US" dirty="0"/>
                  <a:t> is some constant</a:t>
                </a:r>
              </a:p>
              <a:p>
                <a:pPr lvl="1"/>
                <a:r>
                  <a:rPr lang="en-US" dirty="0"/>
                  <a:t>Repeat till end of episode</a:t>
                </a:r>
              </a:p>
              <a:p>
                <a:r>
                  <a:rPr lang="en-US" dirty="0"/>
                  <a:t>On-policy TD method </a:t>
                </a:r>
                <a:r>
                  <a:rPr lang="en-US" cap="small" dirty="0" err="1"/>
                  <a:t>sarsa</a:t>
                </a:r>
                <a:r>
                  <a:rPr lang="en-US" i="1" dirty="0"/>
                  <a:t>:</a:t>
                </a:r>
                <a:r>
                  <a:rPr lang="en-US" dirty="0"/>
                  <a:t> uses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instead of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in updates</a:t>
                </a:r>
              </a:p>
              <a:p>
                <a:endParaRPr lang="en-US" dirty="0"/>
              </a:p>
            </p:txBody>
          </p:sp>
        </mc:Choice>
        <mc:Fallback xmlns="">
          <p:sp>
            <p:nvSpPr>
              <p:cNvPr id="2" name="Content Placeholder 1">
                <a:extLst>
                  <a:ext uri="{FF2B5EF4-FFF2-40B4-BE49-F238E27FC236}">
                    <a16:creationId xmlns:a16="http://schemas.microsoft.com/office/drawing/2014/main" id="{50AEAFB3-C56A-4779-94FD-D74B187E5414}"/>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C4CFCB8-6568-432C-925A-2E44E831E541}"/>
              </a:ext>
            </a:extLst>
          </p:cNvPr>
          <p:cNvSpPr>
            <a:spLocks noGrp="1"/>
          </p:cNvSpPr>
          <p:nvPr>
            <p:ph type="title"/>
          </p:nvPr>
        </p:nvSpPr>
        <p:spPr/>
        <p:txBody>
          <a:bodyPr/>
          <a:lstStyle/>
          <a:p>
            <a:r>
              <a:rPr lang="en-US" dirty="0"/>
              <a:t>Temporal Difference Learning (TD-learning)</a:t>
            </a:r>
          </a:p>
        </p:txBody>
      </p:sp>
      <p:sp>
        <p:nvSpPr>
          <p:cNvPr id="4" name="Slide Number Placeholder 3">
            <a:extLst>
              <a:ext uri="{FF2B5EF4-FFF2-40B4-BE49-F238E27FC236}">
                <a16:creationId xmlns:a16="http://schemas.microsoft.com/office/drawing/2014/main" id="{336DDFAC-09EF-4D02-B662-3434A66D4FB4}"/>
              </a:ext>
            </a:extLst>
          </p:cNvPr>
          <p:cNvSpPr>
            <a:spLocks noGrp="1"/>
          </p:cNvSpPr>
          <p:nvPr>
            <p:ph type="sldNum" sz="quarter" idx="12"/>
          </p:nvPr>
        </p:nvSpPr>
        <p:spPr/>
        <p:txBody>
          <a:bodyPr/>
          <a:lstStyle/>
          <a:p>
            <a:fld id="{29AAD378-655A-49C6-813C-9FD132EF7440}" type="slidenum">
              <a:rPr lang="en-US" smtClean="0"/>
              <a:pPr/>
              <a:t>32</a:t>
            </a:fld>
            <a:endParaRPr lang="en-US" dirty="0"/>
          </a:p>
        </p:txBody>
      </p:sp>
    </p:spTree>
    <p:extLst>
      <p:ext uri="{BB962C8B-B14F-4D97-AF65-F5344CB8AC3E}">
        <p14:creationId xmlns:p14="http://schemas.microsoft.com/office/powerpoint/2010/main" val="786474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E39716E-344E-4DC2-8DD4-E589DFBD785B}"/>
                  </a:ext>
                </a:extLst>
              </p:cNvPr>
              <p:cNvSpPr>
                <a:spLocks noGrp="1"/>
              </p:cNvSpPr>
              <p:nvPr>
                <p:ph idx="1"/>
              </p:nvPr>
            </p:nvSpPr>
            <p:spPr>
              <a:xfrm>
                <a:off x="166681" y="1332702"/>
                <a:ext cx="11699087" cy="4661697"/>
              </a:xfrm>
            </p:spPr>
            <p:txBody>
              <a:bodyPr>
                <a:normAutofit fontScale="70000" lnSpcReduction="20000"/>
              </a:bodyPr>
              <a:lstStyle/>
              <a:p>
                <a:r>
                  <a:rPr lang="en-US" dirty="0"/>
                  <a:t>Invented by Watkins</a:t>
                </a:r>
              </a:p>
              <a:p>
                <a:r>
                  <a:rPr lang="en-US" dirty="0"/>
                  <a:t>Influential off-policy TD-learning based method</a:t>
                </a:r>
              </a:p>
              <a:p>
                <a:pPr marL="0" indent="0">
                  <a:buNone/>
                </a:pPr>
                <a:endParaRPr lang="en-US" dirty="0"/>
              </a:p>
              <a:p>
                <a:pPr marL="0" indent="0">
                  <a:buNone/>
                </a:pPr>
                <a:r>
                  <a:rPr lang="en-US" b="1" dirty="0"/>
                  <a:t>foreach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 :</m:t>
                    </m:r>
                    <m:r>
                      <m:rPr>
                        <m:sty m:val="p"/>
                      </m:rPr>
                      <a:rPr lang="en-US" b="0" i="0" dirty="0" smtClean="0">
                        <a:latin typeface="Cambria Math" panose="02040503050406030204" pitchFamily="18" charset="0"/>
                      </a:rPr>
                      <m:t>set</m:t>
                    </m:r>
                    <m:r>
                      <a:rPr lang="en-US" b="0" i="0" dirty="0" smtClean="0">
                        <a:latin typeface="Cambria Math" panose="02040503050406030204" pitchFamily="18" charset="0"/>
                      </a:rPr>
                      <m:t> </m:t>
                    </m:r>
                    <m:r>
                      <a:rPr lang="en-US" b="0" i="1" dirty="0" smtClean="0">
                        <a:latin typeface="Cambria Math" panose="02040503050406030204" pitchFamily="18" charset="0"/>
                      </a:rPr>
                      <m:t>𝑄</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e>
                    </m:d>
                  </m:oMath>
                </a14:m>
                <a:r>
                  <a:rPr lang="en-US" dirty="0"/>
                  <a:t> to a random number, except </a:t>
                </a:r>
                <a14:m>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0</m:t>
                    </m:r>
                  </m:oMath>
                </a14:m>
                <a:r>
                  <a:rPr lang="en-US" dirty="0"/>
                  <a:t> if </a:t>
                </a:r>
                <a14:m>
                  <m:oMath xmlns:m="http://schemas.openxmlformats.org/officeDocument/2006/math">
                    <m:r>
                      <a:rPr lang="en-US" b="0" i="1" smtClean="0">
                        <a:latin typeface="Cambria Math" panose="02040503050406030204" pitchFamily="18" charset="0"/>
                      </a:rPr>
                      <m:t>𝑠</m:t>
                    </m:r>
                  </m:oMath>
                </a14:m>
                <a:r>
                  <a:rPr lang="en-US" dirty="0"/>
                  <a:t> is terminal</a:t>
                </a:r>
              </a:p>
              <a:p>
                <a:pPr marL="0" indent="0">
                  <a:buNone/>
                </a:pPr>
                <a:r>
                  <a:rPr lang="en-US" b="1" dirty="0"/>
                  <a:t>foreach </a:t>
                </a:r>
                <a:r>
                  <a:rPr lang="en-US" dirty="0"/>
                  <a:t>episode</a:t>
                </a:r>
              </a:p>
              <a:p>
                <a:pPr marL="0" indent="0">
                  <a:buNone/>
                </a:pPr>
                <a:r>
                  <a:rPr lang="en-US" dirty="0"/>
                  <a:t>	</a:t>
                </a:r>
                <a:r>
                  <a:rPr lang="en-US" dirty="0" err="1"/>
                  <a:t>Initialze</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oMath>
                </a14:m>
                <a:endParaRPr lang="en-US" dirty="0"/>
              </a:p>
              <a:p>
                <a:pPr marL="0" indent="0">
                  <a:buNone/>
                </a:pPr>
                <a:r>
                  <a:rPr lang="en-US" dirty="0"/>
                  <a:t>	</a:t>
                </a:r>
                <a:r>
                  <a:rPr lang="en-US" b="1" dirty="0"/>
                  <a:t>foreach </a:t>
                </a:r>
                <a14:m>
                  <m:oMath xmlns:m="http://schemas.openxmlformats.org/officeDocument/2006/math">
                    <m:r>
                      <a:rPr lang="en-US" b="0"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0</m:t>
                    </m:r>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b="0" i="1" dirty="0" smtClean="0">
                        <a:latin typeface="Cambria Math" panose="02040503050406030204" pitchFamily="18" charset="0"/>
                      </a:rPr>
                      <m:t>]</m:t>
                    </m:r>
                  </m:oMath>
                </a14:m>
                <a:endParaRPr lang="en-US" b="0" dirty="0"/>
              </a:p>
              <a:p>
                <a:pPr marL="0" indent="0">
                  <a:buNone/>
                </a:pPr>
                <a:r>
                  <a:rPr lang="en-US" b="1" dirty="0"/>
                  <a:t> </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0" smtClean="0">
                        <a:latin typeface="Cambria Math" panose="02040503050406030204" pitchFamily="18" charset="0"/>
                      </a:rPr>
                      <m:t>=</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oMath>
                </a14:m>
                <a:r>
                  <a:rPr lang="en-US" dirty="0"/>
                  <a:t> [Picked according to the </a:t>
                </a:r>
                <a14:m>
                  <m:oMath xmlns:m="http://schemas.openxmlformats.org/officeDocument/2006/math">
                    <m:r>
                      <a:rPr lang="en-US" b="0" i="1" smtClean="0">
                        <a:latin typeface="Cambria Math" panose="02040503050406030204" pitchFamily="18" charset="0"/>
                      </a:rPr>
                      <m:t>𝑄</m:t>
                    </m:r>
                    <m:r>
                      <a:rPr lang="en-US" b="0" i="0" smtClean="0">
                        <a:latin typeface="Cambria Math" panose="02040503050406030204" pitchFamily="18" charset="0"/>
                      </a:rPr>
                      <m:t> </m:t>
                    </m:r>
                    <m:r>
                      <m:rPr>
                        <m:sty m:val="p"/>
                      </m:rPr>
                      <a:rPr lang="en-US" b="0" i="0" smtClean="0">
                        <a:latin typeface="Cambria Math" panose="02040503050406030204" pitchFamily="18" charset="0"/>
                      </a:rPr>
                      <m:t>value</m:t>
                    </m:r>
                    <m:r>
                      <a:rPr lang="en-US" b="0" i="0" smtClean="0">
                        <a:latin typeface="Cambria Math" panose="02040503050406030204" pitchFamily="18" charset="0"/>
                      </a:rPr>
                      <m:t> </m:t>
                    </m:r>
                  </m:oMath>
                </a14:m>
                <a:r>
                  <a:rPr lang="en-US" dirty="0"/>
                  <a:t>, i.e.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𝐴</m:t>
                        </m:r>
                      </m:e>
                      <m:sub>
                        <m:r>
                          <a:rPr lang="en-US" b="0" i="1" dirty="0" smtClean="0">
                            <a:latin typeface="Cambria Math" panose="02040503050406030204" pitchFamily="18" charset="0"/>
                          </a:rPr>
                          <m:t>𝑡</m:t>
                        </m:r>
                      </m:sub>
                    </m:sSub>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b="0" i="0" dirty="0" smtClean="0">
                                <a:latin typeface="Cambria Math" panose="02040503050406030204" pitchFamily="18" charset="0"/>
                              </a:rPr>
                              <m:t>max</m:t>
                            </m:r>
                          </m:e>
                          <m:lim>
                            <m:r>
                              <a:rPr lang="en-US" b="0" i="1" dirty="0" smtClean="0">
                                <a:latin typeface="Cambria Math" panose="02040503050406030204" pitchFamily="18" charset="0"/>
                              </a:rPr>
                              <m:t>𝑎</m:t>
                            </m:r>
                          </m:lim>
                        </m:limLow>
                      </m:fName>
                      <m:e>
                        <m:r>
                          <a:rPr lang="en-US" b="0" i="1" dirty="0" smtClean="0">
                            <a:latin typeface="Cambria Math" panose="02040503050406030204" pitchFamily="18" charset="0"/>
                          </a:rPr>
                          <m:t>𝑄</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e>
                    </m:func>
                  </m:oMath>
                </a14:m>
                <a:r>
                  <a:rPr lang="en-US" dirty="0"/>
                  <a:t>]</a:t>
                </a:r>
              </a:p>
              <a:p>
                <a:pPr marL="0" indent="0">
                  <a:buNone/>
                </a:pPr>
                <a:r>
                  <a:rPr lang="en-US" dirty="0"/>
                  <a:t>		Take action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oMath>
                </a14:m>
                <a:r>
                  <a:rPr lang="en-US" dirty="0"/>
                  <a:t>, this will give a tuple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 </m:t>
                        </m:r>
                      </m:e>
                    </m:d>
                  </m:oMath>
                </a14:m>
                <a:r>
                  <a:rPr lang="en-US" b="0" dirty="0"/>
                  <a:t> </a:t>
                </a:r>
              </a:p>
              <a:p>
                <a:pPr marL="0" indent="0">
                  <a:buNone/>
                </a:pPr>
                <a:r>
                  <a:rPr lang="en-US" dirty="0"/>
                  <a:t>		Choose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b="0" dirty="0"/>
                  <a:t> using </a:t>
                </a:r>
                <a14:m>
                  <m:oMath xmlns:m="http://schemas.openxmlformats.org/officeDocument/2006/math">
                    <m:r>
                      <a:rPr lang="en-US" b="0" i="1" smtClean="0">
                        <a:latin typeface="Cambria Math" panose="02040503050406030204" pitchFamily="18" charset="0"/>
                      </a:rPr>
                      <m:t>𝜀</m:t>
                    </m:r>
                  </m:oMath>
                </a14:m>
                <a:r>
                  <a:rPr lang="en-US" b="0" dirty="0"/>
                  <a:t>-soft policy derived from </a:t>
                </a:r>
                <a14:m>
                  <m:oMath xmlns:m="http://schemas.openxmlformats.org/officeDocument/2006/math">
                    <m:r>
                      <a:rPr lang="en-US" b="0" i="1" smtClean="0">
                        <a:latin typeface="Cambria Math" panose="02040503050406030204" pitchFamily="18" charset="0"/>
                      </a:rPr>
                      <m:t>𝑄</m:t>
                    </m:r>
                  </m:oMath>
                </a14:m>
                <a:endParaRPr lang="en-US" b="0" dirty="0"/>
              </a:p>
              <a:p>
                <a:pPr marL="0" indent="0">
                  <a:buNone/>
                </a:pPr>
                <a:r>
                  <a:rPr lang="en-US" dirty="0"/>
                  <a:t>		</a:t>
                </a:r>
                <a14:m>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e>
                    </m:d>
                  </m:oMath>
                </a14:m>
                <a:endParaRPr lang="en-US" b="0" dirty="0"/>
              </a:p>
              <a:p>
                <a:pPr marL="0" indent="0">
                  <a:buNone/>
                </a:pPr>
                <a:r>
                  <a:rPr lang="en-US" dirty="0"/>
                  <a:t>	</a:t>
                </a:r>
                <a:r>
                  <a:rPr lang="en-US" b="1" dirty="0"/>
                  <a:t>end</a:t>
                </a:r>
              </a:p>
              <a:p>
                <a:pPr marL="0" indent="0">
                  <a:buNone/>
                </a:pPr>
                <a:r>
                  <a:rPr lang="en-US" b="1" dirty="0"/>
                  <a:t>end</a:t>
                </a:r>
                <a:endParaRPr lang="en-US" dirty="0"/>
              </a:p>
            </p:txBody>
          </p:sp>
        </mc:Choice>
        <mc:Fallback xmlns="">
          <p:sp>
            <p:nvSpPr>
              <p:cNvPr id="2" name="Content Placeholder 1">
                <a:extLst>
                  <a:ext uri="{FF2B5EF4-FFF2-40B4-BE49-F238E27FC236}">
                    <a16:creationId xmlns:a16="http://schemas.microsoft.com/office/drawing/2014/main" id="{9E39716E-344E-4DC2-8DD4-E589DFBD785B}"/>
                  </a:ext>
                </a:extLst>
              </p:cNvPr>
              <p:cNvSpPr>
                <a:spLocks noGrp="1" noRot="1" noChangeAspect="1" noMove="1" noResize="1" noEditPoints="1" noAdjustHandles="1" noChangeArrowheads="1" noChangeShapeType="1" noTextEdit="1"/>
              </p:cNvSpPr>
              <p:nvPr>
                <p:ph idx="1"/>
              </p:nvPr>
            </p:nvSpPr>
            <p:spPr>
              <a:xfrm>
                <a:off x="166681" y="1332702"/>
                <a:ext cx="11699087" cy="4661697"/>
              </a:xfrm>
              <a:blipFill>
                <a:blip r:embed="rId2"/>
                <a:stretch>
                  <a:fillRect l="-521" t="-248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2B4B6F8-4C28-4297-AC5D-DD354D045AFB}"/>
              </a:ext>
            </a:extLst>
          </p:cNvPr>
          <p:cNvSpPr>
            <a:spLocks noGrp="1"/>
          </p:cNvSpPr>
          <p:nvPr>
            <p:ph type="title"/>
          </p:nvPr>
        </p:nvSpPr>
        <p:spPr/>
        <p:txBody>
          <a:bodyPr/>
          <a:lstStyle/>
          <a:p>
            <a:r>
              <a:rPr lang="en-US" dirty="0"/>
              <a:t>Q-learning</a:t>
            </a:r>
          </a:p>
        </p:txBody>
      </p:sp>
      <p:sp>
        <p:nvSpPr>
          <p:cNvPr id="4" name="Slide Number Placeholder 3">
            <a:extLst>
              <a:ext uri="{FF2B5EF4-FFF2-40B4-BE49-F238E27FC236}">
                <a16:creationId xmlns:a16="http://schemas.microsoft.com/office/drawing/2014/main" id="{6D079FD6-F1FD-4EC4-A158-288B13D7F25D}"/>
              </a:ext>
            </a:extLst>
          </p:cNvPr>
          <p:cNvSpPr>
            <a:spLocks noGrp="1"/>
          </p:cNvSpPr>
          <p:nvPr>
            <p:ph type="sldNum" sz="quarter" idx="12"/>
          </p:nvPr>
        </p:nvSpPr>
        <p:spPr/>
        <p:txBody>
          <a:bodyPr/>
          <a:lstStyle/>
          <a:p>
            <a:fld id="{29AAD378-655A-49C6-813C-9FD132EF7440}" type="slidenum">
              <a:rPr lang="en-US" smtClean="0"/>
              <a:pPr/>
              <a:t>33</a:t>
            </a:fld>
            <a:endParaRPr lang="en-US" dirty="0"/>
          </a:p>
        </p:txBody>
      </p:sp>
    </p:spTree>
    <p:extLst>
      <p:ext uri="{BB962C8B-B14F-4D97-AF65-F5344CB8AC3E}">
        <p14:creationId xmlns:p14="http://schemas.microsoft.com/office/powerpoint/2010/main" val="3987028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89D7F70-4142-4B5E-AAF0-AB39D6F4D0EC}"/>
                  </a:ext>
                </a:extLst>
              </p:cNvPr>
              <p:cNvSpPr>
                <a:spLocks noGrp="1"/>
              </p:cNvSpPr>
              <p:nvPr>
                <p:ph idx="1"/>
              </p:nvPr>
            </p:nvSpPr>
            <p:spPr/>
            <p:txBody>
              <a:bodyPr>
                <a:normAutofit fontScale="92500" lnSpcReduction="10000"/>
              </a:bodyPr>
              <a:lstStyle/>
              <a:p>
                <a:endParaRPr lang="en-US" dirty="0"/>
              </a:p>
              <a:p>
                <a:r>
                  <a:rPr lang="en-US" dirty="0"/>
                  <a:t>Agent updates its estimate of </a:t>
                </a:r>
                <a14:m>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m:rPr>
                            <m:sty m:val="p"/>
                          </m:rPr>
                          <a:rPr lang="en-US" b="0" i="1" smtClean="0">
                            <a:latin typeface="Cambria Math" panose="02040503050406030204" pitchFamily="18" charset="0"/>
                          </a:rPr>
                          <m:t>a</m:t>
                        </m:r>
                      </m:e>
                    </m:d>
                  </m:oMath>
                </a14:m>
                <a:r>
                  <a:rPr lang="en-US" dirty="0"/>
                  <a:t> using following equation: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𝛼</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𝛾</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b="0" i="1" smtClean="0">
                                          <a:latin typeface="Cambria Math" panose="02040503050406030204" pitchFamily="18" charset="0"/>
                                        </a:rPr>
                                        <m:t>+1 </m:t>
                                      </m:r>
                                    </m:sub>
                                  </m:sSub>
                                  <m:r>
                                    <a:rPr lang="en-US" b="0" i="1" smtClean="0">
                                      <a:latin typeface="Cambria Math" panose="02040503050406030204" pitchFamily="18" charset="0"/>
                                    </a:rPr>
                                    <m:t>∈</m:t>
                                  </m:r>
                                  <m:r>
                                    <a:rPr lang="en-US" b="0" i="1" smtClean="0">
                                      <a:latin typeface="Cambria Math" panose="02040503050406030204" pitchFamily="18" charset="0"/>
                                    </a:rPr>
                                    <m:t>𝐴</m:t>
                                  </m:r>
                                </m:lim>
                              </m:limLow>
                            </m:fName>
                            <m:e>
                              <m:d>
                                <m:dPr>
                                  <m:ctrlPr>
                                    <a:rPr lang="en-US" b="0" i="1" smtClean="0">
                                      <a:latin typeface="Cambria Math" panose="02040503050406030204" pitchFamily="18" charset="0"/>
                                    </a:rPr>
                                  </m:ctrlPr>
                                </m:dPr>
                                <m:e>
                                  <m:r>
                                    <a:rPr lang="en-US" i="1">
                                      <a:latin typeface="Cambria Math" panose="02040503050406030204" pitchFamily="18" charset="0"/>
                                    </a:rPr>
                                    <m:t>𝑄</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d>
                              <m:r>
                                <a:rPr lang="en-US" b="0" i="1" smtClean="0">
                                  <a:latin typeface="Cambria Math" panose="02040503050406030204" pitchFamily="18" charset="0"/>
                                </a:rPr>
                                <m:t> −</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 </m:t>
                                  </m:r>
                                </m:e>
                              </m:d>
                              <m:r>
                                <a:rPr lang="en-US" b="0" i="1" smtClean="0">
                                  <a:latin typeface="Cambria Math" panose="02040503050406030204" pitchFamily="18" charset="0"/>
                                </a:rPr>
                                <m:t>) </m:t>
                              </m:r>
                            </m:e>
                          </m:func>
                        </m:e>
                      </m:d>
                    </m:oMath>
                  </m:oMathPara>
                </a14:m>
                <a:endParaRPr lang="en-US" dirty="0"/>
              </a:p>
              <a:p>
                <a:pPr marL="0" indent="0" algn="ctr">
                  <a:buNone/>
                </a:pPr>
                <a:r>
                  <a:rPr lang="en-US" b="0" dirty="0"/>
                  <a:t>         </a:t>
                </a:r>
                <a14:m>
                  <m:oMath xmlns:m="http://schemas.openxmlformats.org/officeDocument/2006/math">
                    <m:r>
                      <a:rPr lang="en-US" b="0" i="0"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𝛾</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b="0" i="1" smtClean="0">
                                        <a:latin typeface="Cambria Math" panose="02040503050406030204" pitchFamily="18" charset="0"/>
                                      </a:rPr>
                                      <m:t>+1 </m:t>
                                    </m:r>
                                  </m:sub>
                                </m:sSub>
                                <m:r>
                                  <a:rPr lang="en-US" b="0" i="1" smtClean="0">
                                    <a:latin typeface="Cambria Math" panose="02040503050406030204" pitchFamily="18" charset="0"/>
                                  </a:rPr>
                                  <m:t>∈</m:t>
                                </m:r>
                                <m:r>
                                  <a:rPr lang="en-US" b="0" i="1" smtClean="0">
                                    <a:latin typeface="Cambria Math" panose="02040503050406030204" pitchFamily="18" charset="0"/>
                                  </a:rPr>
                                  <m:t>𝐴</m:t>
                                </m:r>
                              </m:lim>
                            </m:limLow>
                          </m:fName>
                          <m:e>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d>
                          </m:e>
                        </m:func>
                      </m:e>
                    </m:d>
                  </m:oMath>
                </a14:m>
                <a:endParaRPr lang="en-US" dirty="0"/>
              </a:p>
              <a:p>
                <a:r>
                  <a:rPr lang="en-US" dirty="0"/>
                  <a:t>Learning rate </a:t>
                </a:r>
                <a14:m>
                  <m:oMath xmlns:m="http://schemas.openxmlformats.org/officeDocument/2006/math">
                    <m:r>
                      <a:rPr lang="en-US" b="0" i="1" smtClean="0">
                        <a:latin typeface="Cambria Math" panose="02040503050406030204" pitchFamily="18" charset="0"/>
                      </a:rPr>
                      <m:t>𝛼</m:t>
                    </m:r>
                  </m:oMath>
                </a14:m>
                <a:r>
                  <a:rPr lang="en-US" dirty="0"/>
                  <a:t> controls how aggressively you update the old </a:t>
                </a:r>
                <a14:m>
                  <m:oMath xmlns:m="http://schemas.openxmlformats.org/officeDocument/2006/math">
                    <m:r>
                      <a:rPr lang="en-US" b="0" i="1" smtClean="0">
                        <a:latin typeface="Cambria Math" panose="02040503050406030204" pitchFamily="18" charset="0"/>
                      </a:rPr>
                      <m:t>𝑄</m:t>
                    </m:r>
                  </m:oMath>
                </a14:m>
                <a:r>
                  <a:rPr lang="en-US" dirty="0"/>
                  <a:t> value. </a:t>
                </a:r>
              </a:p>
              <a:p>
                <a:pPr lvl="1"/>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m:t>
                    </m:r>
                  </m:oMath>
                </a14:m>
                <a:r>
                  <a:rPr lang="en-US" dirty="0"/>
                  <a:t> means that you update </a:t>
                </a:r>
                <a14:m>
                  <m:oMath xmlns:m="http://schemas.openxmlformats.org/officeDocument/2006/math">
                    <m:r>
                      <a:rPr lang="en-US" b="0" i="1" smtClean="0">
                        <a:latin typeface="Cambria Math" panose="02040503050406030204" pitchFamily="18" charset="0"/>
                      </a:rPr>
                      <m:t>𝑄</m:t>
                    </m:r>
                  </m:oMath>
                </a14:m>
                <a:r>
                  <a:rPr lang="en-US" dirty="0"/>
                  <a:t> value very slowly</a:t>
                </a:r>
              </a:p>
              <a:p>
                <a:pPr lvl="1"/>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0" smtClean="0">
                        <a:latin typeface="Cambria Math" panose="02040503050406030204" pitchFamily="18" charset="0"/>
                      </a:rPr>
                      <m:t>1</m:t>
                    </m:r>
                  </m:oMath>
                </a14:m>
                <a:r>
                  <a:rPr lang="en-US" dirty="0"/>
                  <a:t> means that you simple replace the old value with the new value </a:t>
                </a:r>
              </a:p>
              <a:p>
                <a:endParaRPr lang="en-US" dirty="0"/>
              </a:p>
              <a:p>
                <a:r>
                  <a:rPr lang="en-US" dirty="0"/>
                  <a:t>For discrete state systems with finite number of actions, </a:t>
                </a:r>
                <a14:m>
                  <m:oMath xmlns:m="http://schemas.openxmlformats.org/officeDocument/2006/math">
                    <m:r>
                      <a:rPr lang="en-US" b="0" i="1" smtClean="0">
                        <a:latin typeface="Cambria Math" panose="02040503050406030204" pitchFamily="18" charset="0"/>
                      </a:rPr>
                      <m:t>𝑄</m:t>
                    </m:r>
                  </m:oMath>
                </a14:m>
                <a:r>
                  <a:rPr lang="en-US" dirty="0"/>
                  <a:t>-learning is a tabular method: you maintain a </a:t>
                </a:r>
                <a14:m>
                  <m:oMath xmlns:m="http://schemas.openxmlformats.org/officeDocument/2006/math">
                    <m:r>
                      <a:rPr lang="en-US" b="0" i="1" smtClean="0">
                        <a:latin typeface="Cambria Math" panose="02040503050406030204" pitchFamily="18" charset="0"/>
                      </a:rPr>
                      <m:t>𝑄</m:t>
                    </m:r>
                  </m:oMath>
                </a14:m>
                <a:r>
                  <a:rPr lang="en-US" dirty="0"/>
                  <a:t>-table with states as row indices, actions as column indices and </a:t>
                </a:r>
                <a14:m>
                  <m:oMath xmlns:m="http://schemas.openxmlformats.org/officeDocument/2006/math">
                    <m:r>
                      <a:rPr lang="en-US" b="0" i="1" smtClean="0">
                        <a:latin typeface="Cambria Math" panose="02040503050406030204" pitchFamily="18" charset="0"/>
                      </a:rPr>
                      <m:t>𝑄</m:t>
                    </m:r>
                  </m:oMath>
                </a14:m>
                <a:r>
                  <a:rPr lang="en-US" dirty="0"/>
                  <a:t> values as entries</a:t>
                </a:r>
              </a:p>
            </p:txBody>
          </p:sp>
        </mc:Choice>
        <mc:Fallback xmlns="">
          <p:sp>
            <p:nvSpPr>
              <p:cNvPr id="2" name="Content Placeholder 1">
                <a:extLst>
                  <a:ext uri="{FF2B5EF4-FFF2-40B4-BE49-F238E27FC236}">
                    <a16:creationId xmlns:a16="http://schemas.microsoft.com/office/drawing/2014/main" id="{E89D7F70-4142-4B5E-AAF0-AB39D6F4D0EC}"/>
                  </a:ext>
                </a:extLst>
              </p:cNvPr>
              <p:cNvSpPr>
                <a:spLocks noGrp="1" noRot="1" noChangeAspect="1" noMove="1" noResize="1" noEditPoints="1" noAdjustHandles="1" noChangeArrowheads="1" noChangeShapeType="1" noTextEdit="1"/>
              </p:cNvSpPr>
              <p:nvPr>
                <p:ph idx="1"/>
              </p:nvPr>
            </p:nvSpPr>
            <p:spPr>
              <a:blipFill>
                <a:blip r:embed="rId2"/>
                <a:stretch>
                  <a:fillRect l="-52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29CAFEC-E6AC-4143-A297-0FB89490A72A}"/>
              </a:ext>
            </a:extLst>
          </p:cNvPr>
          <p:cNvSpPr>
            <a:spLocks noGrp="1"/>
          </p:cNvSpPr>
          <p:nvPr>
            <p:ph type="title"/>
          </p:nvPr>
        </p:nvSpPr>
        <p:spPr/>
        <p:txBody>
          <a:bodyPr/>
          <a:lstStyle/>
          <a:p>
            <a:r>
              <a:rPr lang="en-US" dirty="0"/>
              <a:t>Q-learning</a:t>
            </a:r>
          </a:p>
        </p:txBody>
      </p:sp>
      <p:sp>
        <p:nvSpPr>
          <p:cNvPr id="4" name="Slide Number Placeholder 3">
            <a:extLst>
              <a:ext uri="{FF2B5EF4-FFF2-40B4-BE49-F238E27FC236}">
                <a16:creationId xmlns:a16="http://schemas.microsoft.com/office/drawing/2014/main" id="{D6FB9FC8-A3B6-48FE-BF48-885BC6095D77}"/>
              </a:ext>
            </a:extLst>
          </p:cNvPr>
          <p:cNvSpPr>
            <a:spLocks noGrp="1"/>
          </p:cNvSpPr>
          <p:nvPr>
            <p:ph type="sldNum" sz="quarter" idx="12"/>
          </p:nvPr>
        </p:nvSpPr>
        <p:spPr/>
        <p:txBody>
          <a:bodyPr/>
          <a:lstStyle/>
          <a:p>
            <a:fld id="{29AAD378-655A-49C6-813C-9FD132EF7440}" type="slidenum">
              <a:rPr lang="en-US" smtClean="0"/>
              <a:pPr/>
              <a:t>34</a:t>
            </a:fld>
            <a:endParaRPr lang="en-US" dirty="0"/>
          </a:p>
        </p:txBody>
      </p:sp>
    </p:spTree>
    <p:extLst>
      <p:ext uri="{BB962C8B-B14F-4D97-AF65-F5344CB8AC3E}">
        <p14:creationId xmlns:p14="http://schemas.microsoft.com/office/powerpoint/2010/main" val="1798317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7FE4BA6-B739-4F7A-953F-5004B086AE9A}"/>
                  </a:ext>
                </a:extLst>
              </p:cNvPr>
              <p:cNvSpPr>
                <a:spLocks noGrp="1"/>
              </p:cNvSpPr>
              <p:nvPr>
                <p:ph idx="1"/>
              </p:nvPr>
            </p:nvSpPr>
            <p:spPr/>
            <p:txBody>
              <a:bodyPr>
                <a:normAutofit/>
              </a:bodyPr>
              <a:lstStyle/>
              <a:p>
                <a:r>
                  <a:rPr lang="en-US" dirty="0"/>
                  <a:t>How does agent decide which actions to choose to explore?</a:t>
                </a:r>
              </a:p>
              <a:p>
                <a:pPr lvl="1"/>
                <a:r>
                  <a:rPr lang="en-US" dirty="0"/>
                  <a:t>Is it better to </a:t>
                </a:r>
                <a:r>
                  <a:rPr lang="en-US" b="1" dirty="0"/>
                  <a:t>explore </a:t>
                </a:r>
                <a:r>
                  <a:rPr lang="en-US" dirty="0"/>
                  <a:t>more actions, or </a:t>
                </a:r>
                <a:r>
                  <a:rPr lang="en-US" b="1" dirty="0"/>
                  <a:t>exploit </a:t>
                </a:r>
                <a:r>
                  <a:rPr lang="en-US" dirty="0"/>
                  <a:t>an action for which we got a good reward (i.e. pursue the chosen path deeper)?</a:t>
                </a:r>
              </a:p>
              <a:p>
                <a:pPr lvl="1"/>
                <a:r>
                  <a:rPr lang="en-US" dirty="0"/>
                  <a:t>This is called the </a:t>
                </a:r>
                <a:r>
                  <a:rPr lang="en-US" i="1" dirty="0"/>
                  <a:t>exploitation-exploration tradeoff, </a:t>
                </a:r>
                <a:r>
                  <a:rPr lang="en-US" dirty="0"/>
                  <a:t>a parameter to choose for many RL algorithms</a:t>
                </a:r>
              </a:p>
              <a:p>
                <a:r>
                  <a:rPr lang="en-US" dirty="0"/>
                  <a:t>One way to do this is using the Boltzmann distribution: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m:rPr>
                            <m:sty m:val="p"/>
                          </m:rPr>
                          <a:rPr lang="en-US" b="0" i="0" smtClean="0">
                            <a:latin typeface="Cambria Math" panose="02040503050406030204" pitchFamily="18" charset="0"/>
                          </a:rPr>
                          <m:t>s</m:t>
                        </m:r>
                      </m:e>
                    </m:d>
                    <m:r>
                      <a:rPr lang="en-US" b="0" i="0"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e</m:t>
                            </m:r>
                          </m:e>
                          <m:sup>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num>
                              <m:den>
                                <m:r>
                                  <a:rPr lang="en-US" b="0" i="1" smtClean="0">
                                    <a:latin typeface="Cambria Math" panose="02040503050406030204" pitchFamily="18" charset="0"/>
                                  </a:rPr>
                                  <m:t>𝑘</m:t>
                                </m:r>
                              </m:den>
                            </m:f>
                          </m:sup>
                        </m:sSup>
                      </m:num>
                      <m:den>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f>
                                  <m:fPr>
                                    <m:type m:val="lin"/>
                                    <m:ctrlPr>
                                      <a:rPr lang="en-US" i="1">
                                        <a:latin typeface="Cambria Math" panose="02040503050406030204" pitchFamily="18" charset="0"/>
                                      </a:rPr>
                                    </m:ctrlPr>
                                  </m:fPr>
                                  <m:num>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𝑗</m:t>
                                            </m:r>
                                          </m:sub>
                                        </m:sSub>
                                      </m:e>
                                    </m:d>
                                  </m:num>
                                  <m:den>
                                    <m:r>
                                      <a:rPr lang="en-US" i="1">
                                        <a:latin typeface="Cambria Math" panose="02040503050406030204" pitchFamily="18" charset="0"/>
                                      </a:rPr>
                                      <m:t>𝑘</m:t>
                                    </m:r>
                                  </m:den>
                                </m:f>
                              </m:sup>
                            </m:sSup>
                          </m:e>
                        </m:nary>
                      </m:den>
                    </m:f>
                  </m:oMath>
                </a14:m>
                <a:endParaRPr lang="en-US" dirty="0"/>
              </a:p>
              <a:p>
                <a:r>
                  <a:rPr lang="en-US" dirty="0"/>
                  <a:t>The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t>parameter (called temperature) controls probability of picking non-optimal actions. If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t>is large, all actions are chosen uniformly (explore), if </a:t>
                </a:r>
                <a14:m>
                  <m:oMath xmlns:m="http://schemas.openxmlformats.org/officeDocument/2006/math">
                    <m:r>
                      <a:rPr lang="en-US" b="0" i="1" smtClean="0">
                        <a:latin typeface="Cambria Math" panose="02040503050406030204" pitchFamily="18" charset="0"/>
                      </a:rPr>
                      <m:t>𝑘</m:t>
                    </m:r>
                  </m:oMath>
                </a14:m>
                <a:r>
                  <a:rPr lang="en-US" dirty="0"/>
                  <a:t> is small, then the best actions are chosen</a:t>
                </a:r>
              </a:p>
            </p:txBody>
          </p:sp>
        </mc:Choice>
        <mc:Fallback xmlns="">
          <p:sp>
            <p:nvSpPr>
              <p:cNvPr id="2" name="Content Placeholder 1">
                <a:extLst>
                  <a:ext uri="{FF2B5EF4-FFF2-40B4-BE49-F238E27FC236}">
                    <a16:creationId xmlns:a16="http://schemas.microsoft.com/office/drawing/2014/main" id="{27FE4BA6-B739-4F7A-953F-5004B086AE9A}"/>
                  </a:ext>
                </a:extLst>
              </p:cNvPr>
              <p:cNvSpPr>
                <a:spLocks noGrp="1" noRot="1" noChangeAspect="1" noMove="1" noResize="1" noEditPoints="1" noAdjustHandles="1" noChangeArrowheads="1" noChangeShapeType="1" noTextEdit="1"/>
              </p:cNvSpPr>
              <p:nvPr>
                <p:ph idx="1"/>
              </p:nvPr>
            </p:nvSpPr>
            <p:spPr>
              <a:blipFill>
                <a:blip r:embed="rId2"/>
                <a:stretch>
                  <a:fillRect l="-625" t="-2384" r="-1615" b="-42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A2D5747-C46B-4244-B397-5FF42224ACE1}"/>
              </a:ext>
            </a:extLst>
          </p:cNvPr>
          <p:cNvSpPr>
            <a:spLocks noGrp="1"/>
          </p:cNvSpPr>
          <p:nvPr>
            <p:ph type="title"/>
          </p:nvPr>
        </p:nvSpPr>
        <p:spPr/>
        <p:txBody>
          <a:bodyPr/>
          <a:lstStyle/>
          <a:p>
            <a:r>
              <a:rPr lang="en-US" dirty="0"/>
              <a:t>Q-learning</a:t>
            </a:r>
          </a:p>
        </p:txBody>
      </p:sp>
      <p:sp>
        <p:nvSpPr>
          <p:cNvPr id="4" name="Slide Number Placeholder 3">
            <a:extLst>
              <a:ext uri="{FF2B5EF4-FFF2-40B4-BE49-F238E27FC236}">
                <a16:creationId xmlns:a16="http://schemas.microsoft.com/office/drawing/2014/main" id="{729B33E1-03E5-4035-A9DC-DB3A6182BC2D}"/>
              </a:ext>
            </a:extLst>
          </p:cNvPr>
          <p:cNvSpPr>
            <a:spLocks noGrp="1"/>
          </p:cNvSpPr>
          <p:nvPr>
            <p:ph type="sldNum" sz="quarter" idx="12"/>
          </p:nvPr>
        </p:nvSpPr>
        <p:spPr/>
        <p:txBody>
          <a:bodyPr/>
          <a:lstStyle/>
          <a:p>
            <a:fld id="{29AAD378-655A-49C6-813C-9FD132EF7440}" type="slidenum">
              <a:rPr lang="en-US" smtClean="0"/>
              <a:pPr/>
              <a:t>35</a:t>
            </a:fld>
            <a:endParaRPr lang="en-US" dirty="0"/>
          </a:p>
        </p:txBody>
      </p:sp>
    </p:spTree>
    <p:extLst>
      <p:ext uri="{BB962C8B-B14F-4D97-AF65-F5344CB8AC3E}">
        <p14:creationId xmlns:p14="http://schemas.microsoft.com/office/powerpoint/2010/main" val="3163051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C45EEF9-7D3C-4563-AB3E-BB0F3489B5EF}"/>
                  </a:ext>
                </a:extLst>
              </p:cNvPr>
              <p:cNvSpPr>
                <a:spLocks noGrp="1"/>
              </p:cNvSpPr>
              <p:nvPr>
                <p:ph idx="1"/>
              </p:nvPr>
            </p:nvSpPr>
            <p:spPr/>
            <p:txBody>
              <a:bodyPr/>
              <a:lstStyle/>
              <a:p>
                <a:r>
                  <a:rPr lang="en-US" dirty="0"/>
                  <a:t>MC methods and TD methods form a spectrum</a:t>
                </a:r>
              </a:p>
              <a:p>
                <a:pPr lvl="1"/>
                <a:r>
                  <a:rPr lang="en-US" dirty="0"/>
                  <a:t>In MC methods: you wait till the episode finishes</a:t>
                </a:r>
              </a:p>
              <a:p>
                <a:pPr lvl="1"/>
                <a:r>
                  <a:rPr lang="en-US" dirty="0"/>
                  <a:t>In TD-methods: you update the value after each step of the episode</a:t>
                </a:r>
              </a:p>
              <a:p>
                <a14:m>
                  <m:oMath xmlns:m="http://schemas.openxmlformats.org/officeDocument/2006/math">
                    <m:r>
                      <a:rPr lang="en-US" b="0" i="1" smtClean="0">
                        <a:latin typeface="Cambria Math" panose="02040503050406030204" pitchFamily="18" charset="0"/>
                      </a:rPr>
                      <m:t>𝑛</m:t>
                    </m:r>
                  </m:oMath>
                </a14:m>
                <a:r>
                  <a:rPr lang="en-US" dirty="0"/>
                  <a:t>-step methods: update value after </a:t>
                </a:r>
                <a14:m>
                  <m:oMath xmlns:m="http://schemas.openxmlformats.org/officeDocument/2006/math">
                    <m:r>
                      <a:rPr lang="en-US" b="0" i="1" smtClean="0">
                        <a:latin typeface="Cambria Math" panose="02040503050406030204" pitchFamily="18" charset="0"/>
                      </a:rPr>
                      <m:t>𝑛</m:t>
                    </m:r>
                  </m:oMath>
                </a14:m>
                <a:r>
                  <a:rPr lang="en-US" dirty="0"/>
                  <a:t> steps of the episode</a:t>
                </a:r>
              </a:p>
              <a:p>
                <a:r>
                  <a:rPr lang="en-US" dirty="0"/>
                  <a:t>Bootstrapping: Estimating the value of a state based on estimates of the value of the next state</a:t>
                </a:r>
              </a:p>
              <a:p>
                <a:r>
                  <a:rPr lang="en-US" dirty="0"/>
                  <a:t>MC methods don’t usually do bootstrapping, but TD methods do</a:t>
                </a:r>
              </a:p>
            </p:txBody>
          </p:sp>
        </mc:Choice>
        <mc:Fallback xmlns="">
          <p:sp>
            <p:nvSpPr>
              <p:cNvPr id="2" name="Content Placeholder 1">
                <a:extLst>
                  <a:ext uri="{FF2B5EF4-FFF2-40B4-BE49-F238E27FC236}">
                    <a16:creationId xmlns:a16="http://schemas.microsoft.com/office/drawing/2014/main" id="{5C45EEF9-7D3C-4563-AB3E-BB0F3489B5EF}"/>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E74CF7B-8FC8-4A55-A528-9C7EE6F05827}"/>
              </a:ext>
            </a:extLst>
          </p:cNvPr>
          <p:cNvSpPr>
            <a:spLocks noGrp="1"/>
          </p:cNvSpPr>
          <p:nvPr>
            <p:ph type="title"/>
          </p:nvPr>
        </p:nvSpPr>
        <p:spPr/>
        <p:txBody>
          <a:bodyPr/>
          <a:lstStyle/>
          <a:p>
            <a:r>
              <a:rPr lang="en-US" dirty="0"/>
              <a:t>n-step methods</a:t>
            </a:r>
          </a:p>
        </p:txBody>
      </p:sp>
      <p:sp>
        <p:nvSpPr>
          <p:cNvPr id="4" name="Slide Number Placeholder 3">
            <a:extLst>
              <a:ext uri="{FF2B5EF4-FFF2-40B4-BE49-F238E27FC236}">
                <a16:creationId xmlns:a16="http://schemas.microsoft.com/office/drawing/2014/main" id="{D0E7155C-4670-4E5B-94E8-416C9A1EC8A5}"/>
              </a:ext>
            </a:extLst>
          </p:cNvPr>
          <p:cNvSpPr>
            <a:spLocks noGrp="1"/>
          </p:cNvSpPr>
          <p:nvPr>
            <p:ph type="sldNum" sz="quarter" idx="12"/>
          </p:nvPr>
        </p:nvSpPr>
        <p:spPr/>
        <p:txBody>
          <a:bodyPr/>
          <a:lstStyle/>
          <a:p>
            <a:fld id="{29AAD378-655A-49C6-813C-9FD132EF7440}" type="slidenum">
              <a:rPr lang="en-US" smtClean="0"/>
              <a:pPr/>
              <a:t>36</a:t>
            </a:fld>
            <a:endParaRPr lang="en-US" dirty="0"/>
          </a:p>
        </p:txBody>
      </p:sp>
    </p:spTree>
    <p:extLst>
      <p:ext uri="{BB962C8B-B14F-4D97-AF65-F5344CB8AC3E}">
        <p14:creationId xmlns:p14="http://schemas.microsoft.com/office/powerpoint/2010/main" val="895844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858619-0CB6-4083-8341-8D0890A6975F}"/>
              </a:ext>
            </a:extLst>
          </p:cNvPr>
          <p:cNvSpPr>
            <a:spLocks noGrp="1"/>
          </p:cNvSpPr>
          <p:nvPr>
            <p:ph idx="1"/>
          </p:nvPr>
        </p:nvSpPr>
        <p:spPr>
          <a:xfrm>
            <a:off x="166681" y="1332703"/>
            <a:ext cx="6888169" cy="4351338"/>
          </a:xfrm>
        </p:spPr>
        <p:txBody>
          <a:bodyPr>
            <a:normAutofit fontScale="92500"/>
          </a:bodyPr>
          <a:lstStyle/>
          <a:p>
            <a:r>
              <a:rPr lang="en-US" dirty="0"/>
              <a:t>R</a:t>
            </a:r>
            <a:r>
              <a:rPr lang="en-US" i="1" dirty="0"/>
              <a:t>ollout </a:t>
            </a:r>
            <a:r>
              <a:rPr lang="en-US" dirty="0"/>
              <a:t>algorithms: simulate trajectories using some kind of a model, and pick optimal action based on return (compare with MPC)</a:t>
            </a:r>
          </a:p>
          <a:p>
            <a:r>
              <a:rPr lang="en-US" dirty="0"/>
              <a:t>Used in the best chess programs, AlphaGo</a:t>
            </a:r>
          </a:p>
          <a:p>
            <a:r>
              <a:rPr lang="en-US" sz="2200" dirty="0"/>
              <a:t>Do while there is time</a:t>
            </a:r>
          </a:p>
          <a:p>
            <a:pPr lvl="1"/>
            <a:r>
              <a:rPr lang="en-US" sz="1900" dirty="0"/>
              <a:t>Selection: Use tree policy to select an optimal value leaf node</a:t>
            </a:r>
          </a:p>
          <a:p>
            <a:pPr lvl="1"/>
            <a:r>
              <a:rPr lang="en-US" sz="1900" dirty="0"/>
              <a:t>Expansion: Expand tree by picking unexplored actions (optional)</a:t>
            </a:r>
          </a:p>
          <a:p>
            <a:pPr lvl="1"/>
            <a:r>
              <a:rPr lang="en-US" sz="1900" dirty="0"/>
              <a:t>Simulation: Simulate using rollout policy</a:t>
            </a:r>
          </a:p>
          <a:p>
            <a:pPr lvl="1"/>
            <a:r>
              <a:rPr lang="en-US" sz="1900" dirty="0"/>
              <a:t>Backup: Update Q-values</a:t>
            </a:r>
          </a:p>
          <a:p>
            <a:r>
              <a:rPr lang="en-US" sz="2200" dirty="0"/>
              <a:t>Finally: select action from root node that gives best return</a:t>
            </a:r>
          </a:p>
          <a:p>
            <a:endParaRPr lang="en-US" dirty="0"/>
          </a:p>
        </p:txBody>
      </p:sp>
      <p:sp>
        <p:nvSpPr>
          <p:cNvPr id="3" name="Title 2">
            <a:extLst>
              <a:ext uri="{FF2B5EF4-FFF2-40B4-BE49-F238E27FC236}">
                <a16:creationId xmlns:a16="http://schemas.microsoft.com/office/drawing/2014/main" id="{A1FDE516-2F86-4442-B993-FCDBA2295E8D}"/>
              </a:ext>
            </a:extLst>
          </p:cNvPr>
          <p:cNvSpPr>
            <a:spLocks noGrp="1"/>
          </p:cNvSpPr>
          <p:nvPr>
            <p:ph type="title"/>
          </p:nvPr>
        </p:nvSpPr>
        <p:spPr/>
        <p:txBody>
          <a:bodyPr/>
          <a:lstStyle/>
          <a:p>
            <a:r>
              <a:rPr lang="en-US" dirty="0"/>
              <a:t>Monte Carlo Tree Search</a:t>
            </a:r>
          </a:p>
        </p:txBody>
      </p:sp>
      <p:sp>
        <p:nvSpPr>
          <p:cNvPr id="4" name="Slide Number Placeholder 3">
            <a:extLst>
              <a:ext uri="{FF2B5EF4-FFF2-40B4-BE49-F238E27FC236}">
                <a16:creationId xmlns:a16="http://schemas.microsoft.com/office/drawing/2014/main" id="{B585C9DA-E29B-40BE-9DED-06D75EE9B638}"/>
              </a:ext>
            </a:extLst>
          </p:cNvPr>
          <p:cNvSpPr>
            <a:spLocks noGrp="1"/>
          </p:cNvSpPr>
          <p:nvPr>
            <p:ph type="sldNum" sz="quarter" idx="12"/>
          </p:nvPr>
        </p:nvSpPr>
        <p:spPr/>
        <p:txBody>
          <a:bodyPr/>
          <a:lstStyle/>
          <a:p>
            <a:fld id="{29AAD378-655A-49C6-813C-9FD132EF7440}" type="slidenum">
              <a:rPr lang="en-US" smtClean="0"/>
              <a:pPr/>
              <a:t>37</a:t>
            </a:fld>
            <a:endParaRPr lang="en-US" dirty="0"/>
          </a:p>
        </p:txBody>
      </p:sp>
      <p:pic>
        <p:nvPicPr>
          <p:cNvPr id="6" name="Picture 5">
            <a:extLst>
              <a:ext uri="{FF2B5EF4-FFF2-40B4-BE49-F238E27FC236}">
                <a16:creationId xmlns:a16="http://schemas.microsoft.com/office/drawing/2014/main" id="{4AD217DE-9500-4A4B-A166-D9CD61068B6E}"/>
              </a:ext>
            </a:extLst>
          </p:cNvPr>
          <p:cNvPicPr>
            <a:picLocks noChangeAspect="1"/>
          </p:cNvPicPr>
          <p:nvPr/>
        </p:nvPicPr>
        <p:blipFill rotWithShape="1">
          <a:blip r:embed="rId2"/>
          <a:srcRect l="7845" r="12459" b="1723"/>
          <a:stretch/>
        </p:blipFill>
        <p:spPr>
          <a:xfrm>
            <a:off x="7329858" y="1209202"/>
            <a:ext cx="4762500" cy="3259919"/>
          </a:xfrm>
          <a:prstGeom prst="rect">
            <a:avLst/>
          </a:prstGeom>
        </p:spPr>
      </p:pic>
    </p:spTree>
    <p:extLst>
      <p:ext uri="{BB962C8B-B14F-4D97-AF65-F5344CB8AC3E}">
        <p14:creationId xmlns:p14="http://schemas.microsoft.com/office/powerpoint/2010/main" val="1256227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66E00B-7B15-424C-B0A8-A08D9693C46D}"/>
              </a:ext>
            </a:extLst>
          </p:cNvPr>
          <p:cNvSpPr>
            <a:spLocks noGrp="1"/>
          </p:cNvSpPr>
          <p:nvPr>
            <p:ph idx="1"/>
          </p:nvPr>
        </p:nvSpPr>
        <p:spPr/>
        <p:txBody>
          <a:bodyPr anchor="ctr"/>
          <a:lstStyle/>
          <a:p>
            <a:pPr marL="0" indent="0" algn="ctr">
              <a:buNone/>
            </a:pPr>
            <a:r>
              <a:rPr lang="en-US" dirty="0"/>
              <a:t>Deep Reinforcement Learning</a:t>
            </a:r>
          </a:p>
        </p:txBody>
      </p:sp>
      <p:sp>
        <p:nvSpPr>
          <p:cNvPr id="4" name="Slide Number Placeholder 3">
            <a:extLst>
              <a:ext uri="{FF2B5EF4-FFF2-40B4-BE49-F238E27FC236}">
                <a16:creationId xmlns:a16="http://schemas.microsoft.com/office/drawing/2014/main" id="{AF55137B-3A5D-438F-85CB-DD872949738A}"/>
              </a:ext>
            </a:extLst>
          </p:cNvPr>
          <p:cNvSpPr>
            <a:spLocks noGrp="1"/>
          </p:cNvSpPr>
          <p:nvPr>
            <p:ph type="sldNum" sz="quarter" idx="12"/>
          </p:nvPr>
        </p:nvSpPr>
        <p:spPr/>
        <p:txBody>
          <a:bodyPr/>
          <a:lstStyle/>
          <a:p>
            <a:fld id="{29AAD378-655A-49C6-813C-9FD132EF7440}" type="slidenum">
              <a:rPr lang="en-US" smtClean="0"/>
              <a:pPr/>
              <a:t>38</a:t>
            </a:fld>
            <a:endParaRPr lang="en-US" dirty="0"/>
          </a:p>
        </p:txBody>
      </p:sp>
    </p:spTree>
    <p:extLst>
      <p:ext uri="{BB962C8B-B14F-4D97-AF65-F5344CB8AC3E}">
        <p14:creationId xmlns:p14="http://schemas.microsoft.com/office/powerpoint/2010/main" val="2153855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6B5CFF-B18F-4A69-89C9-6FB30536ECF3}"/>
              </a:ext>
            </a:extLst>
          </p:cNvPr>
          <p:cNvSpPr>
            <a:spLocks noGrp="1"/>
          </p:cNvSpPr>
          <p:nvPr>
            <p:ph type="sldNum" sz="quarter" idx="12"/>
          </p:nvPr>
        </p:nvSpPr>
        <p:spPr/>
        <p:txBody>
          <a:bodyPr/>
          <a:lstStyle/>
          <a:p>
            <a:fld id="{29AAD378-655A-49C6-813C-9FD132EF7440}" type="slidenum">
              <a:rPr lang="en-US" smtClean="0"/>
              <a:pPr/>
              <a:t>39</a:t>
            </a:fld>
            <a:endParaRPr lang="en-US" dirty="0"/>
          </a:p>
        </p:txBody>
      </p:sp>
      <p:pic>
        <p:nvPicPr>
          <p:cNvPr id="15" name="Picture 14">
            <a:extLst>
              <a:ext uri="{FF2B5EF4-FFF2-40B4-BE49-F238E27FC236}">
                <a16:creationId xmlns:a16="http://schemas.microsoft.com/office/drawing/2014/main" id="{4024CC62-C2C3-4F57-9CFA-63AA8D22370B}"/>
              </a:ext>
            </a:extLst>
          </p:cNvPr>
          <p:cNvPicPr>
            <a:picLocks noChangeAspect="1"/>
          </p:cNvPicPr>
          <p:nvPr/>
        </p:nvPicPr>
        <p:blipFill>
          <a:blip r:embed="rId2"/>
          <a:stretch>
            <a:fillRect/>
          </a:stretch>
        </p:blipFill>
        <p:spPr>
          <a:xfrm>
            <a:off x="287646" y="529702"/>
            <a:ext cx="11172825" cy="5638800"/>
          </a:xfrm>
          <a:prstGeom prst="rect">
            <a:avLst/>
          </a:prstGeom>
        </p:spPr>
      </p:pic>
    </p:spTree>
    <p:extLst>
      <p:ext uri="{BB962C8B-B14F-4D97-AF65-F5344CB8AC3E}">
        <p14:creationId xmlns:p14="http://schemas.microsoft.com/office/powerpoint/2010/main" val="286791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EE89FF7-734A-4AF9-B482-1CDC2B57F98E}"/>
                  </a:ext>
                </a:extLst>
              </p:cNvPr>
              <p:cNvSpPr>
                <a:spLocks noGrp="1"/>
              </p:cNvSpPr>
              <p:nvPr>
                <p:ph idx="1"/>
              </p:nvPr>
            </p:nvSpPr>
            <p:spPr/>
            <p:txBody>
              <a:bodyPr/>
              <a:lstStyle/>
              <a:p>
                <a:r>
                  <a:rPr lang="en-US" dirty="0"/>
                  <a:t>Different ways of defining payoffs/returns obtained at time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 </m:t>
                    </m:r>
                  </m:oMath>
                </a14:m>
                <a:r>
                  <a:rPr lang="en-US" dirty="0"/>
                  <a:t>(denoted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oMath>
                </a14:m>
                <a:r>
                  <a:rPr lang="en-US" dirty="0"/>
                  <a:t>)</a:t>
                </a:r>
              </a:p>
              <a:p>
                <a:pPr lvl="1"/>
                <a:r>
                  <a:rPr lang="en-US" dirty="0"/>
                  <a:t>Expected long-term discounted sum: </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0</m:t>
                        </m:r>
                      </m:sub>
                      <m:sup>
                        <m:r>
                          <a:rPr lang="en-US" b="0" i="1" smtClean="0">
                            <a:latin typeface="Cambria Math" panose="02040503050406030204" pitchFamily="18" charset="0"/>
                          </a:rPr>
                          <m:t>∞</m:t>
                        </m:r>
                      </m:sup>
                      <m:e>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𝑖</m:t>
                                </m:r>
                              </m:sup>
                            </m:sSup>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2</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b="0" dirty="0"/>
              </a:p>
              <a:p>
                <a:pPr lvl="1"/>
                <a:r>
                  <a:rPr lang="en-US" dirty="0"/>
                  <a:t>Average payoff or mean payoff:</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m:t>
                        </m:r>
                      </m:lim>
                    </m:limLow>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0</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e>
                    </m:nary>
                  </m:oMath>
                </a14:m>
                <a:endParaRPr lang="en-US" dirty="0"/>
              </a:p>
              <a:p>
                <a:r>
                  <a:rPr lang="en-US" dirty="0"/>
                  <a:t>RL algorithms vary </a:t>
                </a:r>
                <a:r>
                  <a:rPr lang="en-US" dirty="0" err="1"/>
                  <a:t>vased</a:t>
                </a:r>
                <a:r>
                  <a:rPr lang="en-US" dirty="0"/>
                  <a:t> on kind of payoff! </a:t>
                </a:r>
              </a:p>
              <a:p>
                <a:pPr>
                  <a:tabLst>
                    <a:tab pos="742950" algn="l"/>
                  </a:tabLst>
                </a:pPr>
                <a:r>
                  <a:rPr lang="en-US" dirty="0"/>
                  <a:t>Most RL algorithms assume discounted sum-based returns as there are efficient algorithms for these</a:t>
                </a:r>
              </a:p>
            </p:txBody>
          </p:sp>
        </mc:Choice>
        <mc:Fallback xmlns="">
          <p:sp>
            <p:nvSpPr>
              <p:cNvPr id="2" name="Content Placeholder 1">
                <a:extLst>
                  <a:ext uri="{FF2B5EF4-FFF2-40B4-BE49-F238E27FC236}">
                    <a16:creationId xmlns:a16="http://schemas.microsoft.com/office/drawing/2014/main" id="{CEE89FF7-734A-4AF9-B482-1CDC2B57F98E}"/>
                  </a:ext>
                </a:extLst>
              </p:cNvPr>
              <p:cNvSpPr>
                <a:spLocks noGrp="1" noRot="1" noChangeAspect="1" noMove="1" noResize="1" noEditPoints="1" noAdjustHandles="1" noChangeArrowheads="1" noChangeShapeType="1" noTextEdit="1"/>
              </p:cNvSpPr>
              <p:nvPr>
                <p:ph idx="1"/>
              </p:nvPr>
            </p:nvSpPr>
            <p:spPr>
              <a:blipFill>
                <a:blip r:embed="rId2"/>
                <a:stretch>
                  <a:fillRect l="-625" t="-207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1EA7D52-0F19-491C-8C55-D250A7D0088E}"/>
              </a:ext>
            </a:extLst>
          </p:cNvPr>
          <p:cNvSpPr>
            <a:spLocks noGrp="1"/>
          </p:cNvSpPr>
          <p:nvPr>
            <p:ph type="title"/>
          </p:nvPr>
        </p:nvSpPr>
        <p:spPr/>
        <p:txBody>
          <a:bodyPr/>
          <a:lstStyle/>
          <a:p>
            <a:r>
              <a:rPr lang="en-US" dirty="0"/>
              <a:t>Payoff</a:t>
            </a:r>
          </a:p>
        </p:txBody>
      </p:sp>
      <p:sp>
        <p:nvSpPr>
          <p:cNvPr id="4" name="Slide Number Placeholder 3">
            <a:extLst>
              <a:ext uri="{FF2B5EF4-FFF2-40B4-BE49-F238E27FC236}">
                <a16:creationId xmlns:a16="http://schemas.microsoft.com/office/drawing/2014/main" id="{BCB86068-F680-4CAD-8512-B85925AECD78}"/>
              </a:ext>
            </a:extLst>
          </p:cNvPr>
          <p:cNvSpPr>
            <a:spLocks noGrp="1"/>
          </p:cNvSpPr>
          <p:nvPr>
            <p:ph type="sldNum" sz="quarter" idx="12"/>
          </p:nvPr>
        </p:nvSpPr>
        <p:spPr/>
        <p:txBody>
          <a:bodyPr/>
          <a:lstStyle/>
          <a:p>
            <a:fld id="{29AAD378-655A-49C6-813C-9FD132EF7440}" type="slidenum">
              <a:rPr lang="en-US" smtClean="0"/>
              <a:pPr/>
              <a:t>4</a:t>
            </a:fld>
            <a:endParaRPr lang="en-US" dirty="0"/>
          </a:p>
        </p:txBody>
      </p:sp>
    </p:spTree>
    <p:extLst>
      <p:ext uri="{BB962C8B-B14F-4D97-AF65-F5344CB8AC3E}">
        <p14:creationId xmlns:p14="http://schemas.microsoft.com/office/powerpoint/2010/main" val="3593659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5FCD516-0E33-453E-B6FE-B38B18F76523}"/>
                  </a:ext>
                </a:extLst>
              </p:cNvPr>
              <p:cNvSpPr>
                <a:spLocks noGrp="1"/>
              </p:cNvSpPr>
              <p:nvPr>
                <p:ph idx="1"/>
              </p:nvPr>
            </p:nvSpPr>
            <p:spPr/>
            <p:txBody>
              <a:bodyPr>
                <a:normAutofit/>
              </a:bodyPr>
              <a:lstStyle/>
              <a:p>
                <a:r>
                  <a:rPr lang="en-US" dirty="0"/>
                  <a:t>Model-based or Model-free methods introduced earlier are mostly for finite (discrete) state and action spaces</a:t>
                </a:r>
              </a:p>
              <a:p>
                <a:r>
                  <a:rPr lang="en-US" dirty="0"/>
                  <a:t>State-space can be infinite (e.g. dense set of locations for a robot) </a:t>
                </a:r>
              </a:p>
              <a:p>
                <a:r>
                  <a:rPr lang="en-US" dirty="0"/>
                  <a:t>Action-space can be infinite (e.g. apply throttle at some angle in </a:t>
                </a:r>
                <a14:m>
                  <m:oMath xmlns:m="http://schemas.openxmlformats.org/officeDocument/2006/math">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0,90</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oMath>
                </a14:m>
                <a:r>
                  <a:rPr lang="en-US" dirty="0"/>
                  <a:t>)</a:t>
                </a:r>
              </a:p>
              <a:p>
                <a:r>
                  <a:rPr lang="en-US" dirty="0"/>
                  <a:t>Finite state-spaces can be humongous (space of all possible images)</a:t>
                </a:r>
              </a:p>
              <a:p>
                <a:r>
                  <a:rPr lang="en-US" dirty="0"/>
                  <a:t>General idea 1: use </a:t>
                </a:r>
                <a:r>
                  <a:rPr lang="en-US" i="1" dirty="0"/>
                  <a:t>function approximation</a:t>
                </a:r>
                <a:r>
                  <a:rPr lang="en-US" dirty="0"/>
                  <a:t> for functions used in RL </a:t>
                </a:r>
              </a:p>
              <a:p>
                <a:pPr lvl="1"/>
                <a:r>
                  <a:rPr lang="en-US" dirty="0"/>
                  <a:t>Q-function, Value function</a:t>
                </a:r>
              </a:p>
              <a:p>
                <a:pPr lvl="1"/>
                <a:r>
                  <a:rPr lang="en-US" dirty="0"/>
                  <a:t>Policy</a:t>
                </a:r>
              </a:p>
              <a:p>
                <a:pPr lvl="1">
                  <a:tabLst>
                    <a:tab pos="8058150" algn="l"/>
                  </a:tabLst>
                </a:pPr>
                <a:r>
                  <a:rPr lang="en-US" dirty="0"/>
                  <a:t>Learned Model (e.g. in MCTS, rollout methods)</a:t>
                </a:r>
              </a:p>
              <a:p>
                <a:pPr>
                  <a:tabLst>
                    <a:tab pos="8058150" algn="l"/>
                  </a:tabLst>
                </a:pPr>
                <a:r>
                  <a:rPr lang="en-US" dirty="0"/>
                  <a:t>General idea 2 (the “Deep” in DRL): use </a:t>
                </a:r>
                <a:r>
                  <a:rPr lang="en-US" i="1" dirty="0"/>
                  <a:t>artificial neural networks </a:t>
                </a:r>
                <a:r>
                  <a:rPr lang="en-US" dirty="0"/>
                  <a:t>for function approximation (esp. deep neural networks)</a:t>
                </a:r>
              </a:p>
            </p:txBody>
          </p:sp>
        </mc:Choice>
        <mc:Fallback xmlns="">
          <p:sp>
            <p:nvSpPr>
              <p:cNvPr id="2" name="Content Placeholder 1">
                <a:extLst>
                  <a:ext uri="{FF2B5EF4-FFF2-40B4-BE49-F238E27FC236}">
                    <a16:creationId xmlns:a16="http://schemas.microsoft.com/office/drawing/2014/main" id="{95FCD516-0E33-453E-B6FE-B38B18F76523}"/>
                  </a:ext>
                </a:extLst>
              </p:cNvPr>
              <p:cNvSpPr>
                <a:spLocks noGrp="1" noRot="1" noChangeAspect="1" noMove="1" noResize="1" noEditPoints="1" noAdjustHandles="1" noChangeArrowheads="1" noChangeShapeType="1" noTextEdit="1"/>
              </p:cNvSpPr>
              <p:nvPr>
                <p:ph idx="1"/>
              </p:nvPr>
            </p:nvSpPr>
            <p:spPr>
              <a:blipFill>
                <a:blip r:embed="rId2"/>
                <a:stretch>
                  <a:fillRect l="-625" t="-2076" r="-886" b="-31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35887DB-5D9C-46AD-9A4D-30EEE0C65953}"/>
              </a:ext>
            </a:extLst>
          </p:cNvPr>
          <p:cNvSpPr>
            <a:spLocks noGrp="1"/>
          </p:cNvSpPr>
          <p:nvPr>
            <p:ph type="title"/>
          </p:nvPr>
        </p:nvSpPr>
        <p:spPr/>
        <p:txBody>
          <a:bodyPr/>
          <a:lstStyle/>
          <a:p>
            <a:r>
              <a:rPr lang="en-US" dirty="0"/>
              <a:t>Deep Reinforcement Learning: Motivation</a:t>
            </a:r>
          </a:p>
        </p:txBody>
      </p:sp>
      <p:sp>
        <p:nvSpPr>
          <p:cNvPr id="4" name="Slide Number Placeholder 3">
            <a:extLst>
              <a:ext uri="{FF2B5EF4-FFF2-40B4-BE49-F238E27FC236}">
                <a16:creationId xmlns:a16="http://schemas.microsoft.com/office/drawing/2014/main" id="{7B8F8FD6-7090-444F-906A-543678DFB6E7}"/>
              </a:ext>
            </a:extLst>
          </p:cNvPr>
          <p:cNvSpPr>
            <a:spLocks noGrp="1"/>
          </p:cNvSpPr>
          <p:nvPr>
            <p:ph type="sldNum" sz="quarter" idx="12"/>
          </p:nvPr>
        </p:nvSpPr>
        <p:spPr/>
        <p:txBody>
          <a:bodyPr/>
          <a:lstStyle/>
          <a:p>
            <a:fld id="{29AAD378-655A-49C6-813C-9FD132EF7440}" type="slidenum">
              <a:rPr lang="en-US" smtClean="0"/>
              <a:pPr/>
              <a:t>40</a:t>
            </a:fld>
            <a:endParaRPr lang="en-US" dirty="0"/>
          </a:p>
        </p:txBody>
      </p:sp>
    </p:spTree>
    <p:extLst>
      <p:ext uri="{BB962C8B-B14F-4D97-AF65-F5344CB8AC3E}">
        <p14:creationId xmlns:p14="http://schemas.microsoft.com/office/powerpoint/2010/main" val="1495091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37B03AE-16EB-4F2D-B970-6F7CDD7B9CAC}"/>
                  </a:ext>
                </a:extLst>
              </p:cNvPr>
              <p:cNvSpPr>
                <a:spLocks noGrp="1"/>
              </p:cNvSpPr>
              <p:nvPr>
                <p:ph idx="1"/>
              </p:nvPr>
            </p:nvSpPr>
            <p:spPr/>
            <p:txBody>
              <a:bodyPr>
                <a:normAutofit/>
              </a:bodyPr>
              <a:lstStyle/>
              <a:p>
                <a:r>
                  <a:rPr lang="en-US" dirty="0"/>
                  <a:t>Value function approximator is a parametric function with parameters </a:t>
                </a:r>
                <a14:m>
                  <m:oMath xmlns:m="http://schemas.openxmlformats.org/officeDocument/2006/math">
                    <m:r>
                      <a:rPr lang="en-US" b="0" i="1" smtClean="0">
                        <a:latin typeface="Cambria Math" panose="02040503050406030204" pitchFamily="18" charset="0"/>
                      </a:rPr>
                      <m:t>𝜃</m:t>
                    </m:r>
                  </m:oMath>
                </a14:m>
                <a:endParaRPr lang="en-US" dirty="0"/>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𝑉</m:t>
                        </m:r>
                      </m:e>
                    </m:acc>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𝜃</m:t>
                            </m:r>
                          </m:e>
                          <m:sub>
                            <m:r>
                              <a:rPr lang="en-US" i="1" dirty="0">
                                <a:latin typeface="Cambria Math" panose="02040503050406030204" pitchFamily="18" charset="0"/>
                              </a:rPr>
                              <m:t>𝑡</m:t>
                            </m:r>
                          </m:sub>
                        </m:sSub>
                      </m:e>
                    </m:d>
                  </m:oMath>
                </a14:m>
                <a:r>
                  <a:rPr lang="en-US" dirty="0"/>
                  <a:t> is the predicted value for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b="0" dirty="0"/>
                  <a:t> using parameters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oMath>
                </a14:m>
                <a:endParaRPr lang="en-US" dirty="0"/>
              </a:p>
              <a:p>
                <a:pPr lvl="1"/>
                <a:r>
                  <a:rPr lang="en-US" dirty="0"/>
                  <a:t>In MC methods,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we want the value function to predict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oMath>
                </a14:m>
                <a:endParaRPr lang="en-US" b="0" dirty="0"/>
              </a:p>
              <a:p>
                <a:pPr lvl="1"/>
                <a:r>
                  <a:rPr lang="en-US" dirty="0"/>
                  <a:t>In TD(0),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we want to predict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oMath>
                </a14:m>
                <a:endParaRPr lang="en-US" dirty="0"/>
              </a:p>
              <a:p>
                <a:r>
                  <a:rPr lang="en-US" dirty="0"/>
                  <a:t>Goal: minimize error, e.g.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𝜇</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𝜃</m:t>
                                    </m:r>
                                  </m:e>
                                </m:d>
                              </m:e>
                            </m:d>
                          </m:e>
                          <m:sup>
                            <m:r>
                              <a:rPr lang="en-US" b="0" i="1" smtClean="0">
                                <a:latin typeface="Cambria Math" panose="02040503050406030204" pitchFamily="18" charset="0"/>
                              </a:rPr>
                              <m:t>2</m:t>
                            </m:r>
                          </m:sup>
                        </m:sSup>
                      </m:e>
                    </m:rad>
                  </m:oMath>
                </a14:m>
                <a:r>
                  <a:rPr lang="en-US" dirty="0"/>
                  <a:t> </a:t>
                </a:r>
              </a:p>
              <a:p>
                <a:pPr lvl="1"/>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is some distribution on the state itself, e.g. how many times it is visited</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𝜋</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is the true value </a:t>
                </a:r>
              </a:p>
            </p:txBody>
          </p:sp>
        </mc:Choice>
        <mc:Fallback xmlns="">
          <p:sp>
            <p:nvSpPr>
              <p:cNvPr id="2" name="Content Placeholder 1">
                <a:extLst>
                  <a:ext uri="{FF2B5EF4-FFF2-40B4-BE49-F238E27FC236}">
                    <a16:creationId xmlns:a16="http://schemas.microsoft.com/office/drawing/2014/main" id="{D37B03AE-16EB-4F2D-B970-6F7CDD7B9CAC}"/>
                  </a:ext>
                </a:extLst>
              </p:cNvPr>
              <p:cNvSpPr>
                <a:spLocks noGrp="1" noRot="1" noChangeAspect="1" noMove="1" noResize="1" noEditPoints="1" noAdjustHandles="1" noChangeArrowheads="1" noChangeShapeType="1" noTextEdit="1"/>
              </p:cNvSpPr>
              <p:nvPr>
                <p:ph idx="1"/>
              </p:nvPr>
            </p:nvSpPr>
            <p:spPr>
              <a:blipFill>
                <a:blip r:embed="rId2"/>
                <a:stretch>
                  <a:fillRect l="-625" t="-207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C643A86-55FD-4B58-89ED-BD62451595FC}"/>
              </a:ext>
            </a:extLst>
          </p:cNvPr>
          <p:cNvSpPr>
            <a:spLocks noGrp="1"/>
          </p:cNvSpPr>
          <p:nvPr>
            <p:ph type="title"/>
          </p:nvPr>
        </p:nvSpPr>
        <p:spPr/>
        <p:txBody>
          <a:bodyPr/>
          <a:lstStyle/>
          <a:p>
            <a:r>
              <a:rPr lang="en-US" dirty="0"/>
              <a:t>Parametric value functions</a:t>
            </a:r>
          </a:p>
        </p:txBody>
      </p:sp>
      <p:sp>
        <p:nvSpPr>
          <p:cNvPr id="4" name="Slide Number Placeholder 3">
            <a:extLst>
              <a:ext uri="{FF2B5EF4-FFF2-40B4-BE49-F238E27FC236}">
                <a16:creationId xmlns:a16="http://schemas.microsoft.com/office/drawing/2014/main" id="{5F36E69A-3E44-4E1C-80BB-8556430D21FB}"/>
              </a:ext>
            </a:extLst>
          </p:cNvPr>
          <p:cNvSpPr>
            <a:spLocks noGrp="1"/>
          </p:cNvSpPr>
          <p:nvPr>
            <p:ph type="sldNum" sz="quarter" idx="12"/>
          </p:nvPr>
        </p:nvSpPr>
        <p:spPr/>
        <p:txBody>
          <a:bodyPr/>
          <a:lstStyle/>
          <a:p>
            <a:fld id="{29AAD378-655A-49C6-813C-9FD132EF7440}" type="slidenum">
              <a:rPr lang="en-US" smtClean="0"/>
              <a:pPr/>
              <a:t>41</a:t>
            </a:fld>
            <a:endParaRPr lang="en-US" dirty="0"/>
          </a:p>
        </p:txBody>
      </p:sp>
    </p:spTree>
    <p:extLst>
      <p:ext uri="{BB962C8B-B14F-4D97-AF65-F5344CB8AC3E}">
        <p14:creationId xmlns:p14="http://schemas.microsoft.com/office/powerpoint/2010/main" val="4232310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37B03AE-16EB-4F2D-B970-6F7CDD7B9CAC}"/>
                  </a:ext>
                </a:extLst>
              </p:cNvPr>
              <p:cNvSpPr>
                <a:spLocks noGrp="1"/>
              </p:cNvSpPr>
              <p:nvPr>
                <p:ph idx="1"/>
              </p:nvPr>
            </p:nvSpPr>
            <p:spPr/>
            <p:txBody>
              <a:bodyPr>
                <a:normAutofit/>
              </a:bodyPr>
              <a:lstStyle/>
              <a:p>
                <a:r>
                  <a:rPr lang="en-US" dirty="0"/>
                  <a:t>E.g.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𝜃</m:t>
                        </m:r>
                      </m:e>
                    </m: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𝜃</m:t>
                        </m:r>
                      </m:e>
                      <m:sup>
                        <m:r>
                          <a:rPr lang="en-US" b="0" i="1" dirty="0" smtClean="0">
                            <a:latin typeface="Cambria Math" panose="02040503050406030204" pitchFamily="18" charset="0"/>
                          </a:rPr>
                          <m:t>𝑇</m:t>
                        </m:r>
                      </m:sup>
                    </m:sSup>
                    <m:r>
                      <a:rPr lang="en-US" b="1" i="0" dirty="0" smtClean="0">
                        <a:latin typeface="Cambria Math" panose="02040503050406030204" pitchFamily="18" charset="0"/>
                      </a:rPr>
                      <m:t>𝐱</m:t>
                    </m:r>
                    <m:d>
                      <m:dPr>
                        <m:ctrlPr>
                          <a:rPr lang="en-US" b="1" i="1" dirty="0" smtClean="0">
                            <a:latin typeface="Cambria Math" panose="02040503050406030204" pitchFamily="18" charset="0"/>
                          </a:rPr>
                        </m:ctrlPr>
                      </m:dPr>
                      <m:e>
                        <m:r>
                          <a:rPr lang="en-US" b="0" i="1" dirty="0" smtClean="0">
                            <a:latin typeface="Cambria Math" panose="02040503050406030204" pitchFamily="18" charset="0"/>
                          </a:rPr>
                          <m:t>𝑠</m:t>
                        </m:r>
                      </m:e>
                    </m:d>
                  </m:oMath>
                </a14:m>
                <a:r>
                  <a:rPr lang="en-US" b="1" dirty="0"/>
                  <a:t> </a:t>
                </a:r>
                <a:r>
                  <a:rPr lang="en-US" dirty="0"/>
                  <a:t>is a linear approximation, where </a:t>
                </a:r>
                <a14:m>
                  <m:oMath xmlns:m="http://schemas.openxmlformats.org/officeDocument/2006/math">
                    <m:r>
                      <a:rPr lang="en-US" b="0" i="1" smtClean="0">
                        <a:latin typeface="Cambria Math" panose="02040503050406030204" pitchFamily="18" charset="0"/>
                      </a:rPr>
                      <m:t>𝜃</m:t>
                    </m:r>
                  </m:oMath>
                </a14:m>
                <a:r>
                  <a:rPr lang="en-US" b="1" dirty="0"/>
                  <a:t> </a:t>
                </a:r>
                <a:r>
                  <a:rPr lang="en-US" dirty="0"/>
                  <a:t>is some matrix, and </a:t>
                </a:r>
                <a14:m>
                  <m:oMath xmlns:m="http://schemas.openxmlformats.org/officeDocument/2006/math">
                    <m:r>
                      <a:rPr lang="en-US" b="1" i="0" smtClean="0">
                        <a:latin typeface="Cambria Math" panose="02040503050406030204" pitchFamily="18" charset="0"/>
                      </a:rPr>
                      <m:t>𝐱</m:t>
                    </m:r>
                    <m:r>
                      <a:rPr lang="en-US" b="1" i="0"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b="1" dirty="0"/>
                  <a:t> </a:t>
                </a:r>
                <a:r>
                  <a:rPr lang="en-US" dirty="0"/>
                  <a:t>is a feature vector, mapping state </a:t>
                </a:r>
                <a14:m>
                  <m:oMath xmlns:m="http://schemas.openxmlformats.org/officeDocument/2006/math">
                    <m:r>
                      <a:rPr lang="en-US" b="0" i="1" smtClean="0">
                        <a:latin typeface="Cambria Math" panose="02040503050406030204" pitchFamily="18" charset="0"/>
                      </a:rPr>
                      <m:t>𝑠</m:t>
                    </m:r>
                  </m:oMath>
                </a14:m>
                <a:r>
                  <a:rPr lang="en-US" dirty="0"/>
                  <a:t> to the same dimension as </a:t>
                </a:r>
                <a14:m>
                  <m:oMath xmlns:m="http://schemas.openxmlformats.org/officeDocument/2006/math">
                    <m:r>
                      <a:rPr lang="en-US" b="0" i="1" smtClean="0">
                        <a:latin typeface="Cambria Math" panose="02040503050406030204" pitchFamily="18" charset="0"/>
                      </a:rPr>
                      <m:t>𝜃</m:t>
                    </m:r>
                  </m:oMath>
                </a14:m>
                <a:endParaRPr lang="en-US" dirty="0"/>
              </a:p>
              <a:p>
                <a:r>
                  <a:rPr lang="en-US" dirty="0"/>
                  <a:t>Later approaches used </a:t>
                </a:r>
                <a:r>
                  <a:rPr lang="en-US" i="1" dirty="0"/>
                  <a:t>nonparametric function approximation methods</a:t>
                </a:r>
                <a:r>
                  <a:rPr lang="en-US" dirty="0"/>
                  <a:t> such as those based on artificial neural networks</a:t>
                </a:r>
              </a:p>
              <a:p>
                <a:pPr lvl="1"/>
                <a:r>
                  <a:rPr lang="en-US" sz="1800" i="1" dirty="0"/>
                  <a:t>The word nonparametric can be confusing: nonparametric simply means that there is no fixed form such as linear, polynomial, etc. for the approximator, but it can take an arbitrary nonlinear form. The function approximator is still parameterized by the weights and biases of the neural network!</a:t>
                </a:r>
              </a:p>
              <a:p>
                <a:r>
                  <a:rPr lang="en-US" dirty="0"/>
                  <a:t>How do we learn the parameters (e.g. weights/biases of the NN, or coefficients of a linear approximation)?</a:t>
                </a:r>
              </a:p>
              <a:p>
                <a:pPr lvl="1"/>
                <a:r>
                  <a:rPr lang="en-US" dirty="0"/>
                  <a:t>Stochastic Gradient Descent (SGD)</a:t>
                </a:r>
              </a:p>
              <a:p>
                <a:endParaRPr lang="en-US" sz="2200" i="1" dirty="0"/>
              </a:p>
            </p:txBody>
          </p:sp>
        </mc:Choice>
        <mc:Fallback xmlns="">
          <p:sp>
            <p:nvSpPr>
              <p:cNvPr id="2" name="Content Placeholder 1">
                <a:extLst>
                  <a:ext uri="{FF2B5EF4-FFF2-40B4-BE49-F238E27FC236}">
                    <a16:creationId xmlns:a16="http://schemas.microsoft.com/office/drawing/2014/main" id="{D37B03AE-16EB-4F2D-B970-6F7CDD7B9CAC}"/>
                  </a:ext>
                </a:extLst>
              </p:cNvPr>
              <p:cNvSpPr>
                <a:spLocks noGrp="1" noRot="1" noChangeAspect="1" noMove="1" noResize="1" noEditPoints="1" noAdjustHandles="1" noChangeArrowheads="1" noChangeShapeType="1" noTextEdit="1"/>
              </p:cNvSpPr>
              <p:nvPr>
                <p:ph idx="1"/>
              </p:nvPr>
            </p:nvSpPr>
            <p:spPr>
              <a:blipFill>
                <a:blip r:embed="rId2"/>
                <a:stretch>
                  <a:fillRect l="-625" t="-2104" r="-140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C643A86-55FD-4B58-89ED-BD62451595FC}"/>
              </a:ext>
            </a:extLst>
          </p:cNvPr>
          <p:cNvSpPr>
            <a:spLocks noGrp="1"/>
          </p:cNvSpPr>
          <p:nvPr>
            <p:ph type="title"/>
          </p:nvPr>
        </p:nvSpPr>
        <p:spPr/>
        <p:txBody>
          <a:bodyPr/>
          <a:lstStyle/>
          <a:p>
            <a:r>
              <a:rPr lang="en-US" dirty="0"/>
              <a:t>Parametric value functions</a:t>
            </a:r>
          </a:p>
        </p:txBody>
      </p:sp>
      <p:sp>
        <p:nvSpPr>
          <p:cNvPr id="4" name="Slide Number Placeholder 3">
            <a:extLst>
              <a:ext uri="{FF2B5EF4-FFF2-40B4-BE49-F238E27FC236}">
                <a16:creationId xmlns:a16="http://schemas.microsoft.com/office/drawing/2014/main" id="{5F36E69A-3E44-4E1C-80BB-8556430D21FB}"/>
              </a:ext>
            </a:extLst>
          </p:cNvPr>
          <p:cNvSpPr>
            <a:spLocks noGrp="1"/>
          </p:cNvSpPr>
          <p:nvPr>
            <p:ph type="sldNum" sz="quarter" idx="12"/>
          </p:nvPr>
        </p:nvSpPr>
        <p:spPr/>
        <p:txBody>
          <a:bodyPr/>
          <a:lstStyle/>
          <a:p>
            <a:fld id="{29AAD378-655A-49C6-813C-9FD132EF7440}" type="slidenum">
              <a:rPr lang="en-US" smtClean="0"/>
              <a:pPr/>
              <a:t>42</a:t>
            </a:fld>
            <a:endParaRPr lang="en-US" dirty="0"/>
          </a:p>
        </p:txBody>
      </p:sp>
    </p:spTree>
    <p:extLst>
      <p:ext uri="{BB962C8B-B14F-4D97-AF65-F5344CB8AC3E}">
        <p14:creationId xmlns:p14="http://schemas.microsoft.com/office/powerpoint/2010/main" val="1612724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6358147-A988-48C1-BD75-8C9AA94C70B5}"/>
                  </a:ext>
                </a:extLst>
              </p:cNvPr>
              <p:cNvSpPr>
                <a:spLocks noGrp="1"/>
              </p:cNvSpPr>
              <p:nvPr>
                <p:ph idx="1"/>
              </p:nvPr>
            </p:nvSpPr>
            <p:spPr/>
            <p:txBody>
              <a:bodyPr>
                <a:norm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𝛼</m:t>
                    </m:r>
                    <m:r>
                      <m:rPr>
                        <m:sty m:val="p"/>
                      </m:rPr>
                      <a:rPr lang="en-US" b="0" i="0"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e>
                            </m:d>
                          </m:e>
                        </m:d>
                      </m:e>
                      <m:sup>
                        <m:r>
                          <a:rPr lang="en-US" b="0" i="1" smtClean="0">
                            <a:latin typeface="Cambria Math" panose="02040503050406030204" pitchFamily="18" charset="0"/>
                          </a:rPr>
                          <m:t>2</m:t>
                        </m:r>
                      </m:sup>
                    </m:sSup>
                  </m:oMath>
                </a14:m>
                <a:endParaRPr lang="en-US" dirty="0"/>
              </a:p>
              <a:p>
                <a:pPr marL="0" indent="0">
                  <a:buNone/>
                </a:pPr>
                <a:r>
                  <a:rPr lang="en-US" dirty="0"/>
                  <a: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e>
                        </m:d>
                      </m:e>
                    </m:d>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m:t>
                        </m:r>
                      </m:e>
                    </m:acc>
                    <m:r>
                      <a:rPr lang="en-US" b="0" i="1" smtClean="0">
                        <a:latin typeface="Cambria Math" panose="02040503050406030204" pitchFamily="18" charset="0"/>
                      </a:rPr>
                      <m:t>𝑉</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e>
                    </m:d>
                  </m:oMath>
                </a14:m>
                <a:endParaRPr lang="en-US" dirty="0"/>
              </a:p>
              <a:p>
                <a14:m>
                  <m:oMath xmlns:m="http://schemas.openxmlformats.org/officeDocument/2006/math">
                    <m:r>
                      <m:rPr>
                        <m:sty m:val="p"/>
                      </m:rPr>
                      <a:rPr lang="en-US" b="0" i="0" smtClean="0">
                        <a:latin typeface="Cambria Math" panose="02040503050406030204" pitchFamily="18" charset="0"/>
                      </a:rPr>
                      <m:t>∇</m:t>
                    </m:r>
                  </m:oMath>
                </a14:m>
                <a:r>
                  <a:rPr lang="en-US" dirty="0"/>
                  <a:t> denotes the gradient or </a:t>
                </a:r>
                <a14:m>
                  <m:oMath xmlns:m="http://schemas.openxmlformats.org/officeDocument/2006/math">
                    <m:d>
                      <m:dPr>
                        <m:begChr m:val="["/>
                        <m:endChr m:val="]"/>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1</m:t>
                                </m:r>
                              </m:sub>
                            </m:sSub>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𝑛</m:t>
                                </m:r>
                              </m:sub>
                            </m:sSub>
                          </m:den>
                        </m:f>
                        <m:r>
                          <m:rPr>
                            <m:nor/>
                          </m:rPr>
                          <a:rPr lang="en-US" dirty="0"/>
                          <m:t> </m:t>
                        </m:r>
                      </m:e>
                    </m:d>
                  </m:oMath>
                </a14:m>
                <a:r>
                  <a:rPr lang="en-US" dirty="0"/>
                  <a:t> of its argument</a:t>
                </a:r>
              </a:p>
              <a:p>
                <a:r>
                  <a:rPr lang="en-US" dirty="0"/>
                  <a:t>Note: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oMath>
                </a14:m>
                <a:r>
                  <a:rPr lang="en-US" dirty="0"/>
                  <a:t> is not usually known! Then how do we do the update?</a:t>
                </a:r>
              </a:p>
              <a:p>
                <a:r>
                  <a:rPr lang="en-US" dirty="0"/>
                  <a:t>We use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𝑡</m:t>
                        </m:r>
                      </m:sub>
                    </m:sSub>
                  </m:oMath>
                </a14:m>
                <a:r>
                  <a:rPr lang="en-US" dirty="0"/>
                  <a:t> instead, which is some approximation of the value as returned by the specific RL algorithm. Under appropriate conditions between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𝑡</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oMath>
                </a14:m>
                <a:r>
                  <a:rPr lang="en-US" dirty="0"/>
                  <a:t>, then using SGD we can usually converge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oMath>
                </a14:m>
                <a:r>
                  <a:rPr lang="en-US" dirty="0"/>
                  <a:t> to some local optimum</a:t>
                </a:r>
              </a:p>
              <a:p>
                <a:r>
                  <a:rPr lang="en-US" dirty="0"/>
                  <a:t>For NNs: computing gradient can be done using, e.g. backpropagation</a:t>
                </a:r>
              </a:p>
            </p:txBody>
          </p:sp>
        </mc:Choice>
        <mc:Fallback xmlns="">
          <p:sp>
            <p:nvSpPr>
              <p:cNvPr id="2" name="Content Placeholder 1">
                <a:extLst>
                  <a:ext uri="{FF2B5EF4-FFF2-40B4-BE49-F238E27FC236}">
                    <a16:creationId xmlns:a16="http://schemas.microsoft.com/office/drawing/2014/main" id="{36358147-A988-48C1-BD75-8C9AA94C70B5}"/>
                  </a:ext>
                </a:extLst>
              </p:cNvPr>
              <p:cNvSpPr>
                <a:spLocks noGrp="1" noRot="1" noChangeAspect="1" noMove="1" noResize="1" noEditPoints="1" noAdjustHandles="1" noChangeArrowheads="1" noChangeShapeType="1" noTextEdit="1"/>
              </p:cNvSpPr>
              <p:nvPr>
                <p:ph idx="1"/>
              </p:nvPr>
            </p:nvSpPr>
            <p:spPr>
              <a:blipFill>
                <a:blip r:embed="rId2"/>
                <a:stretch>
                  <a:fillRect l="-625" r="-1146" b="-364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4B97997-9178-421E-9098-37211A6C76A5}"/>
              </a:ext>
            </a:extLst>
          </p:cNvPr>
          <p:cNvSpPr>
            <a:spLocks noGrp="1"/>
          </p:cNvSpPr>
          <p:nvPr>
            <p:ph type="title"/>
          </p:nvPr>
        </p:nvSpPr>
        <p:spPr/>
        <p:txBody>
          <a:bodyPr/>
          <a:lstStyle/>
          <a:p>
            <a:r>
              <a:rPr lang="en-US" dirty="0"/>
              <a:t>Stochastic Gradient Descent in RL</a:t>
            </a:r>
          </a:p>
        </p:txBody>
      </p:sp>
      <p:sp>
        <p:nvSpPr>
          <p:cNvPr id="4" name="Slide Number Placeholder 3">
            <a:extLst>
              <a:ext uri="{FF2B5EF4-FFF2-40B4-BE49-F238E27FC236}">
                <a16:creationId xmlns:a16="http://schemas.microsoft.com/office/drawing/2014/main" id="{4251A897-9796-4FE8-B873-EE2BF36C408C}"/>
              </a:ext>
            </a:extLst>
          </p:cNvPr>
          <p:cNvSpPr>
            <a:spLocks noGrp="1"/>
          </p:cNvSpPr>
          <p:nvPr>
            <p:ph type="sldNum" sz="quarter" idx="12"/>
          </p:nvPr>
        </p:nvSpPr>
        <p:spPr/>
        <p:txBody>
          <a:bodyPr/>
          <a:lstStyle/>
          <a:p>
            <a:fld id="{29AAD378-655A-49C6-813C-9FD132EF7440}" type="slidenum">
              <a:rPr lang="en-US" smtClean="0"/>
              <a:pPr/>
              <a:t>43</a:t>
            </a:fld>
            <a:endParaRPr lang="en-US" dirty="0"/>
          </a:p>
        </p:txBody>
      </p:sp>
    </p:spTree>
    <p:extLst>
      <p:ext uri="{BB962C8B-B14F-4D97-AF65-F5344CB8AC3E}">
        <p14:creationId xmlns:p14="http://schemas.microsoft.com/office/powerpoint/2010/main" val="487765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4DD979A-8993-44AA-A233-06E3D9AC4706}"/>
                  </a:ext>
                </a:extLst>
              </p:cNvPr>
              <p:cNvSpPr>
                <a:spLocks noGrp="1"/>
              </p:cNvSpPr>
              <p:nvPr>
                <p:ph idx="1"/>
              </p:nvPr>
            </p:nvSpPr>
            <p:spPr/>
            <p:txBody>
              <a:bodyPr>
                <a:normAutofit/>
              </a:bodyPr>
              <a:lstStyle/>
              <a:p>
                <a:r>
                  <a:rPr lang="en-US" dirty="0"/>
                  <a:t>Model </a:t>
                </a:r>
                <a14:m>
                  <m:oMath xmlns:m="http://schemas.openxmlformats.org/officeDocument/2006/math">
                    <m:r>
                      <a:rPr lang="en-US" b="0" i="1" smtClean="0">
                        <a:latin typeface="Cambria Math" panose="02040503050406030204" pitchFamily="18" charset="0"/>
                      </a:rPr>
                      <m:t>𝑄</m:t>
                    </m:r>
                  </m:oMath>
                </a14:m>
                <a:r>
                  <a:rPr lang="en-US" dirty="0"/>
                  <a:t>-function as a function approximator </a:t>
                </a:r>
                <a14:m>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𝜃</m:t>
                        </m:r>
                      </m:e>
                    </m:d>
                  </m:oMath>
                </a14:m>
                <a:r>
                  <a:rPr lang="en-US" dirty="0"/>
                  <a:t>, where </a:t>
                </a:r>
                <a14:m>
                  <m:oMath xmlns:m="http://schemas.openxmlformats.org/officeDocument/2006/math">
                    <m:r>
                      <a:rPr lang="en-US" b="0" i="1" smtClean="0">
                        <a:latin typeface="Cambria Math" panose="02040503050406030204" pitchFamily="18" charset="0"/>
                      </a:rPr>
                      <m:t>𝜃</m:t>
                    </m:r>
                    <m:r>
                      <a:rPr lang="en-US" b="0" i="0" smtClean="0">
                        <a:latin typeface="Cambria Math" panose="02040503050406030204" pitchFamily="18" charset="0"/>
                      </a:rPr>
                      <m:t> </m:t>
                    </m:r>
                  </m:oMath>
                </a14:m>
                <a:r>
                  <a:rPr lang="en-US" dirty="0"/>
                  <a:t>are NN parameters</a:t>
                </a:r>
              </a:p>
              <a:p>
                <a:r>
                  <a:rPr lang="en-US" dirty="0"/>
                  <a:t>Tries to minimize the mean-squared Bellman error function (also called loss function)</a:t>
                </a:r>
              </a:p>
              <a:p>
                <a14:m>
                  <m:oMath xmlns:m="http://schemas.openxmlformats.org/officeDocument/2006/math">
                    <m:r>
                      <a:rPr lang="en-US" b="0" i="1" smtClean="0">
                        <a:latin typeface="Cambria Math" panose="02040503050406030204" pitchFamily="18" charset="0"/>
                      </a:rPr>
                      <m:t>ℒ</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𝐷</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𝛾</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𝑎</m:t>
                                </m:r>
                                <m:r>
                                  <a:rPr lang="en-US" b="0" i="1" smtClean="0">
                                    <a:latin typeface="Cambria Math" panose="02040503050406030204" pitchFamily="18" charset="0"/>
                                  </a:rPr>
                                  <m:t>′</m:t>
                                </m:r>
                              </m:lim>
                            </m:limLow>
                          </m:fName>
                          <m:e>
                            <m:r>
                              <a:rPr lang="en-US" b="0" i="1" smtClean="0">
                                <a:latin typeface="Cambria Math" panose="02040503050406030204" pitchFamily="18" charset="0"/>
                              </a:rPr>
                              <m:t>𝑄</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𝑡𝑎𝑟𝑔𝑒𝑡</m:t>
                                    </m:r>
                                  </m:sub>
                                </m:sSub>
                              </m:e>
                            </m:d>
                          </m:e>
                        </m:func>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𝑜𝑙𝑑</m:t>
                                </m:r>
                              </m:sub>
                            </m:sSub>
                          </m:e>
                        </m:d>
                      </m:e>
                    </m:d>
                  </m:oMath>
                </a14:m>
                <a:endParaRPr lang="en-US" dirty="0"/>
              </a:p>
              <a:p>
                <a:r>
                  <a:rPr lang="en-US" dirty="0"/>
                  <a:t>Original DQN paper uses:</a:t>
                </a:r>
              </a:p>
              <a:p>
                <a:pPr lvl="1"/>
                <a:r>
                  <a:rPr lang="en-US" dirty="0"/>
                  <a:t>Experience replay: All previous state transitions and their associated rewards are stored in one replay memory </a:t>
                </a:r>
                <a14:m>
                  <m:oMath xmlns:m="http://schemas.openxmlformats.org/officeDocument/2006/math">
                    <m:r>
                      <a:rPr lang="en-US" b="0" i="1" smtClean="0">
                        <a:latin typeface="Cambria Math" panose="02040503050406030204" pitchFamily="18" charset="0"/>
                      </a:rPr>
                      <m:t>𝐷</m:t>
                    </m:r>
                  </m:oMath>
                </a14:m>
                <a:r>
                  <a:rPr lang="en-US" dirty="0"/>
                  <a:t>. During update, a batch of experiences are sampled from this memory and used to compute the loss gradient for the NN.</a:t>
                </a:r>
              </a:p>
              <a:p>
                <a:pPr lvl="1"/>
                <a:r>
                  <a:rPr lang="en-US" dirty="0"/>
                  <a:t>Target for loss is computed against a fixed older </a:t>
                </a:r>
                <a14:m>
                  <m:oMath xmlns:m="http://schemas.openxmlformats.org/officeDocument/2006/math">
                    <m:r>
                      <a:rPr lang="en-US" b="0" i="1" smtClean="0">
                        <a:latin typeface="Cambria Math" panose="02040503050406030204" pitchFamily="18" charset="0"/>
                      </a:rPr>
                      <m:t>𝑄</m:t>
                    </m:r>
                  </m:oMath>
                </a14:m>
                <a:r>
                  <a:rPr lang="en-US" dirty="0"/>
                  <a:t> function that is frozen</a:t>
                </a:r>
              </a:p>
            </p:txBody>
          </p:sp>
        </mc:Choice>
        <mc:Fallback xmlns="">
          <p:sp>
            <p:nvSpPr>
              <p:cNvPr id="2" name="Content Placeholder 1">
                <a:extLst>
                  <a:ext uri="{FF2B5EF4-FFF2-40B4-BE49-F238E27FC236}">
                    <a16:creationId xmlns:a16="http://schemas.microsoft.com/office/drawing/2014/main" id="{E4DD979A-8993-44AA-A233-06E3D9AC4706}"/>
                  </a:ext>
                </a:extLst>
              </p:cNvPr>
              <p:cNvSpPr>
                <a:spLocks noGrp="1" noRot="1" noChangeAspect="1" noMove="1" noResize="1" noEditPoints="1" noAdjustHandles="1" noChangeArrowheads="1" noChangeShapeType="1" noTextEdit="1"/>
              </p:cNvSpPr>
              <p:nvPr>
                <p:ph idx="1"/>
              </p:nvPr>
            </p:nvSpPr>
            <p:spPr>
              <a:blipFill>
                <a:blip r:embed="rId2"/>
                <a:stretch>
                  <a:fillRect l="-625" t="-2076" r="-114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337C8E2-10ED-4DE5-B529-33229C4415C4}"/>
              </a:ext>
            </a:extLst>
          </p:cNvPr>
          <p:cNvSpPr>
            <a:spLocks noGrp="1"/>
          </p:cNvSpPr>
          <p:nvPr>
            <p:ph type="title"/>
          </p:nvPr>
        </p:nvSpPr>
        <p:spPr/>
        <p:txBody>
          <a:bodyPr/>
          <a:lstStyle/>
          <a:p>
            <a:r>
              <a:rPr lang="en-US" dirty="0"/>
              <a:t>Deep Q Learning</a:t>
            </a:r>
          </a:p>
        </p:txBody>
      </p:sp>
      <p:sp>
        <p:nvSpPr>
          <p:cNvPr id="4" name="Slide Number Placeholder 3">
            <a:extLst>
              <a:ext uri="{FF2B5EF4-FFF2-40B4-BE49-F238E27FC236}">
                <a16:creationId xmlns:a16="http://schemas.microsoft.com/office/drawing/2014/main" id="{70FFABB6-B57E-40DF-B0C1-409B9CC4EC20}"/>
              </a:ext>
            </a:extLst>
          </p:cNvPr>
          <p:cNvSpPr>
            <a:spLocks noGrp="1"/>
          </p:cNvSpPr>
          <p:nvPr>
            <p:ph type="sldNum" sz="quarter" idx="12"/>
          </p:nvPr>
        </p:nvSpPr>
        <p:spPr/>
        <p:txBody>
          <a:bodyPr/>
          <a:lstStyle/>
          <a:p>
            <a:fld id="{29AAD378-655A-49C6-813C-9FD132EF7440}" type="slidenum">
              <a:rPr lang="en-US" smtClean="0"/>
              <a:pPr/>
              <a:t>44</a:t>
            </a:fld>
            <a:endParaRPr lang="en-US" dirty="0"/>
          </a:p>
        </p:txBody>
      </p:sp>
    </p:spTree>
    <p:extLst>
      <p:ext uri="{BB962C8B-B14F-4D97-AF65-F5344CB8AC3E}">
        <p14:creationId xmlns:p14="http://schemas.microsoft.com/office/powerpoint/2010/main" val="825797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86D1017-33E6-40F0-91D2-31C7851A71C3}"/>
                  </a:ext>
                </a:extLst>
              </p:cNvPr>
              <p:cNvSpPr>
                <a:spLocks noGrp="1"/>
              </p:cNvSpPr>
              <p:nvPr>
                <p:ph idx="1"/>
              </p:nvPr>
            </p:nvSpPr>
            <p:spPr>
              <a:xfrm>
                <a:off x="166681" y="1523999"/>
                <a:ext cx="11699087" cy="4160041"/>
              </a:xfrm>
            </p:spPr>
            <p:txBody>
              <a:bodyPr/>
              <a:lstStyle/>
              <a:p>
                <a:r>
                  <a:rPr lang="en-US" dirty="0"/>
                  <a:t>Actor critic methods use estimate of value to get a better estimate of the return [instead of using the return under the policy]</a:t>
                </a:r>
              </a:p>
              <a:p>
                <a:r>
                  <a:rPr lang="en-US" dirty="0"/>
                  <a:t>Critic updates estimate of the value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𝑤</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𝑤</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 </m:t>
                    </m:r>
                  </m:oMath>
                </a14:m>
                <a:r>
                  <a:rPr lang="en-US" dirty="0"/>
                  <a:t>is the parameter for the critic network</a:t>
                </a:r>
              </a:p>
              <a:p>
                <a:r>
                  <a:rPr lang="en-US" dirty="0"/>
                  <a:t>Actor outputs the action and models the parameterized policy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𝜃</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p:txBody>
          </p:sp>
        </mc:Choice>
        <mc:Fallback xmlns="">
          <p:sp>
            <p:nvSpPr>
              <p:cNvPr id="2" name="Content Placeholder 1">
                <a:extLst>
                  <a:ext uri="{FF2B5EF4-FFF2-40B4-BE49-F238E27FC236}">
                    <a16:creationId xmlns:a16="http://schemas.microsoft.com/office/drawing/2014/main" id="{886D1017-33E6-40F0-91D2-31C7851A71C3}"/>
                  </a:ext>
                </a:extLst>
              </p:cNvPr>
              <p:cNvSpPr>
                <a:spLocks noGrp="1" noRot="1" noChangeAspect="1" noMove="1" noResize="1" noEditPoints="1" noAdjustHandles="1" noChangeArrowheads="1" noChangeShapeType="1" noTextEdit="1"/>
              </p:cNvSpPr>
              <p:nvPr>
                <p:ph idx="1"/>
              </p:nvPr>
            </p:nvSpPr>
            <p:spPr>
              <a:xfrm>
                <a:off x="166681" y="1523999"/>
                <a:ext cx="11699087" cy="4160041"/>
              </a:xfrm>
              <a:blipFill>
                <a:blip r:embed="rId2"/>
                <a:stretch>
                  <a:fillRect l="-625" t="-234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7C2A20F-7CF4-47B3-8EC3-B5F885392D5A}"/>
              </a:ext>
            </a:extLst>
          </p:cNvPr>
          <p:cNvSpPr>
            <a:spLocks noGrp="1"/>
          </p:cNvSpPr>
          <p:nvPr>
            <p:ph type="title"/>
          </p:nvPr>
        </p:nvSpPr>
        <p:spPr/>
        <p:txBody>
          <a:bodyPr/>
          <a:lstStyle/>
          <a:p>
            <a:r>
              <a:rPr lang="en-US" dirty="0"/>
              <a:t>Actor Critic Methods</a:t>
            </a:r>
          </a:p>
        </p:txBody>
      </p:sp>
      <p:sp>
        <p:nvSpPr>
          <p:cNvPr id="4" name="Slide Number Placeholder 3">
            <a:extLst>
              <a:ext uri="{FF2B5EF4-FFF2-40B4-BE49-F238E27FC236}">
                <a16:creationId xmlns:a16="http://schemas.microsoft.com/office/drawing/2014/main" id="{09BB7327-AF6F-4A02-96B4-1CDB9445E079}"/>
              </a:ext>
            </a:extLst>
          </p:cNvPr>
          <p:cNvSpPr>
            <a:spLocks noGrp="1"/>
          </p:cNvSpPr>
          <p:nvPr>
            <p:ph type="sldNum" sz="quarter" idx="12"/>
          </p:nvPr>
        </p:nvSpPr>
        <p:spPr/>
        <p:txBody>
          <a:bodyPr/>
          <a:lstStyle/>
          <a:p>
            <a:fld id="{29AAD378-655A-49C6-813C-9FD132EF7440}" type="slidenum">
              <a:rPr lang="en-US" smtClean="0"/>
              <a:pPr/>
              <a:t>45</a:t>
            </a:fld>
            <a:endParaRPr lang="en-US" dirty="0"/>
          </a:p>
        </p:txBody>
      </p:sp>
    </p:spTree>
    <p:extLst>
      <p:ext uri="{BB962C8B-B14F-4D97-AF65-F5344CB8AC3E}">
        <p14:creationId xmlns:p14="http://schemas.microsoft.com/office/powerpoint/2010/main" val="739488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37C8E2-10ED-4DE5-B529-33229C4415C4}"/>
              </a:ext>
            </a:extLst>
          </p:cNvPr>
          <p:cNvSpPr>
            <a:spLocks noGrp="1"/>
          </p:cNvSpPr>
          <p:nvPr>
            <p:ph type="title"/>
          </p:nvPr>
        </p:nvSpPr>
        <p:spPr/>
        <p:txBody>
          <a:bodyPr/>
          <a:lstStyle/>
          <a:p>
            <a:r>
              <a:rPr lang="en-US" dirty="0"/>
              <a:t>Actor-Critic Models </a:t>
            </a:r>
          </a:p>
        </p:txBody>
      </p:sp>
      <p:sp>
        <p:nvSpPr>
          <p:cNvPr id="4" name="Slide Number Placeholder 3">
            <a:extLst>
              <a:ext uri="{FF2B5EF4-FFF2-40B4-BE49-F238E27FC236}">
                <a16:creationId xmlns:a16="http://schemas.microsoft.com/office/drawing/2014/main" id="{70FFABB6-B57E-40DF-B0C1-409B9CC4EC20}"/>
              </a:ext>
            </a:extLst>
          </p:cNvPr>
          <p:cNvSpPr>
            <a:spLocks noGrp="1"/>
          </p:cNvSpPr>
          <p:nvPr>
            <p:ph type="sldNum" sz="quarter" idx="12"/>
          </p:nvPr>
        </p:nvSpPr>
        <p:spPr/>
        <p:txBody>
          <a:bodyPr/>
          <a:lstStyle/>
          <a:p>
            <a:fld id="{29AAD378-655A-49C6-813C-9FD132EF7440}" type="slidenum">
              <a:rPr lang="en-US" smtClean="0"/>
              <a:pPr/>
              <a:t>46</a:t>
            </a:fld>
            <a:endParaRPr lang="en-US" dirty="0"/>
          </a:p>
        </p:txBody>
      </p:sp>
      <p:pic>
        <p:nvPicPr>
          <p:cNvPr id="6" name="Picture 5">
            <a:extLst>
              <a:ext uri="{FF2B5EF4-FFF2-40B4-BE49-F238E27FC236}">
                <a16:creationId xmlns:a16="http://schemas.microsoft.com/office/drawing/2014/main" id="{2935004B-CC30-465E-81AA-63409DECEE82}"/>
              </a:ext>
            </a:extLst>
          </p:cNvPr>
          <p:cNvPicPr>
            <a:picLocks noChangeAspect="1"/>
          </p:cNvPicPr>
          <p:nvPr/>
        </p:nvPicPr>
        <p:blipFill>
          <a:blip r:embed="rId2"/>
          <a:stretch>
            <a:fillRect/>
          </a:stretch>
        </p:blipFill>
        <p:spPr>
          <a:xfrm>
            <a:off x="1124998" y="1405592"/>
            <a:ext cx="8308276" cy="4608302"/>
          </a:xfrm>
          <a:prstGeom prst="rect">
            <a:avLst/>
          </a:prstGeom>
        </p:spPr>
      </p:pic>
    </p:spTree>
    <p:extLst>
      <p:ext uri="{BB962C8B-B14F-4D97-AF65-F5344CB8AC3E}">
        <p14:creationId xmlns:p14="http://schemas.microsoft.com/office/powerpoint/2010/main" val="2168077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4DD979A-8993-44AA-A233-06E3D9AC4706}"/>
                  </a:ext>
                </a:extLst>
              </p:cNvPr>
              <p:cNvSpPr>
                <a:spLocks noGrp="1"/>
              </p:cNvSpPr>
              <p:nvPr>
                <p:ph idx="1"/>
              </p:nvPr>
            </p:nvSpPr>
            <p:spPr/>
            <p:txBody>
              <a:bodyPr/>
              <a:lstStyle/>
              <a:p>
                <a:r>
                  <a:rPr lang="en-US" dirty="0"/>
                  <a:t>Most methods so far have been value-based or action-value based</a:t>
                </a:r>
              </a:p>
              <a:p>
                <a:r>
                  <a:rPr lang="en-US" dirty="0"/>
                  <a:t>Policy Gradient methods try to optimize policy directly</a:t>
                </a:r>
              </a:p>
              <a:p>
                <a:r>
                  <a:rPr lang="en-US" dirty="0"/>
                  <a:t>Policy is represented as a parameterized policy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𝜃</m:t>
                        </m:r>
                      </m:e>
                    </m:d>
                  </m:oMath>
                </a14:m>
                <a:endParaRPr lang="en-US" dirty="0"/>
              </a:p>
              <a:p>
                <a:pPr lvl="1"/>
                <a:r>
                  <a:rPr lang="en-US" dirty="0"/>
                  <a:t>Value of reward objective depends on policy and we try to optimize </a:t>
                </a:r>
                <a14:m>
                  <m:oMath xmlns:m="http://schemas.openxmlformats.org/officeDocument/2006/math">
                    <m:r>
                      <a:rPr lang="en-US" b="0" i="1" smtClean="0">
                        <a:latin typeface="Cambria Math" panose="02040503050406030204" pitchFamily="18" charset="0"/>
                      </a:rPr>
                      <m:t>𝜃</m:t>
                    </m:r>
                  </m:oMath>
                </a14:m>
                <a:r>
                  <a:rPr lang="en-US" dirty="0"/>
                  <a:t> for best reward</a:t>
                </a:r>
              </a:p>
              <a:p>
                <a:r>
                  <a:rPr lang="en-US" dirty="0"/>
                  <a:t>Define scalar performance </a:t>
                </a:r>
                <a14:m>
                  <m:oMath xmlns:m="http://schemas.openxmlformats.org/officeDocument/2006/math">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oMath>
                </a14:m>
                <a:r>
                  <a:rPr lang="en-US" dirty="0"/>
                  <a:t>, and we try to maximize </a:t>
                </a:r>
                <a14:m>
                  <m:oMath xmlns:m="http://schemas.openxmlformats.org/officeDocument/2006/math">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oMath>
                </a14:m>
                <a:endParaRPr lang="en-US" dirty="0"/>
              </a:p>
              <a:p>
                <a:r>
                  <a:rPr lang="en-US" dirty="0"/>
                  <a:t>Try to approximate gradient ascent:</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𝛼</m:t>
                    </m:r>
                    <m:r>
                      <a:rPr lang="en-US" i="1">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𝐽</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𝑡</m:t>
                                </m:r>
                              </m:sub>
                            </m:sSub>
                          </m:e>
                        </m:d>
                      </m:e>
                    </m:acc>
                  </m:oMath>
                </a14:m>
                <a:endParaRPr lang="en-US" dirty="0"/>
              </a:p>
              <a:p>
                <a14:m>
                  <m:oMath xmlns:m="http://schemas.openxmlformats.org/officeDocument/2006/math">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𝐽</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e>
                        </m:d>
                      </m:e>
                    </m:acc>
                  </m:oMath>
                </a14:m>
                <a:r>
                  <a:rPr lang="en-US" dirty="0"/>
                  <a:t>: stochastic estimate whose expected value estimates gradient of </a:t>
                </a:r>
                <a14:m>
                  <m:oMath xmlns:m="http://schemas.openxmlformats.org/officeDocument/2006/math">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oMath>
                </a14:m>
                <a:endParaRPr lang="en-US" dirty="0"/>
              </a:p>
              <a:p>
                <a:pPr lvl="1"/>
                <a:endParaRPr lang="en-US" dirty="0"/>
              </a:p>
            </p:txBody>
          </p:sp>
        </mc:Choice>
        <mc:Fallback xmlns="">
          <p:sp>
            <p:nvSpPr>
              <p:cNvPr id="2" name="Content Placeholder 1">
                <a:extLst>
                  <a:ext uri="{FF2B5EF4-FFF2-40B4-BE49-F238E27FC236}">
                    <a16:creationId xmlns:a16="http://schemas.microsoft.com/office/drawing/2014/main" id="{E4DD979A-8993-44AA-A233-06E3D9AC4706}"/>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337C8E2-10ED-4DE5-B529-33229C4415C4}"/>
              </a:ext>
            </a:extLst>
          </p:cNvPr>
          <p:cNvSpPr>
            <a:spLocks noGrp="1"/>
          </p:cNvSpPr>
          <p:nvPr>
            <p:ph type="title"/>
          </p:nvPr>
        </p:nvSpPr>
        <p:spPr/>
        <p:txBody>
          <a:bodyPr/>
          <a:lstStyle/>
          <a:p>
            <a:r>
              <a:rPr lang="en-US" dirty="0"/>
              <a:t>Policy Gradient Methods</a:t>
            </a:r>
          </a:p>
        </p:txBody>
      </p:sp>
      <p:sp>
        <p:nvSpPr>
          <p:cNvPr id="4" name="Slide Number Placeholder 3">
            <a:extLst>
              <a:ext uri="{FF2B5EF4-FFF2-40B4-BE49-F238E27FC236}">
                <a16:creationId xmlns:a16="http://schemas.microsoft.com/office/drawing/2014/main" id="{70FFABB6-B57E-40DF-B0C1-409B9CC4EC20}"/>
              </a:ext>
            </a:extLst>
          </p:cNvPr>
          <p:cNvSpPr>
            <a:spLocks noGrp="1"/>
          </p:cNvSpPr>
          <p:nvPr>
            <p:ph type="sldNum" sz="quarter" idx="12"/>
          </p:nvPr>
        </p:nvSpPr>
        <p:spPr/>
        <p:txBody>
          <a:bodyPr/>
          <a:lstStyle/>
          <a:p>
            <a:fld id="{29AAD378-655A-49C6-813C-9FD132EF7440}" type="slidenum">
              <a:rPr lang="en-US" smtClean="0"/>
              <a:pPr/>
              <a:t>47</a:t>
            </a:fld>
            <a:endParaRPr lang="en-US" dirty="0"/>
          </a:p>
        </p:txBody>
      </p:sp>
    </p:spTree>
    <p:extLst>
      <p:ext uri="{BB962C8B-B14F-4D97-AF65-F5344CB8AC3E}">
        <p14:creationId xmlns:p14="http://schemas.microsoft.com/office/powerpoint/2010/main" val="3096809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AC8F9F6-94AC-4407-9421-AA6BD411C11D}"/>
                  </a:ext>
                </a:extLst>
              </p:cNvPr>
              <p:cNvSpPr>
                <a:spLocks noGrp="1"/>
              </p:cNvSpPr>
              <p:nvPr>
                <p:ph idx="1"/>
              </p:nvPr>
            </p:nvSpPr>
            <p:spPr>
              <a:xfrm>
                <a:off x="166680" y="1332703"/>
                <a:ext cx="11699087" cy="4351338"/>
              </a:xfrm>
            </p:spPr>
            <p:txBody>
              <a:bodyPr>
                <a:normAutofit lnSpcReduction="10000"/>
              </a:bodyPr>
              <a:lstStyle/>
              <a:p>
                <a:r>
                  <a:rPr lang="en-US" dirty="0">
                    <a:solidFill>
                      <a:srgbClr val="000000"/>
                    </a:solidFill>
                    <a:latin typeface="TT30BFo00"/>
                  </a:rPr>
                  <a:t>Policy affects which states you see: how to estimate gradient </a:t>
                </a:r>
                <a:r>
                  <a:rPr lang="en-US" dirty="0" err="1">
                    <a:solidFill>
                      <a:srgbClr val="000000"/>
                    </a:solidFill>
                    <a:latin typeface="TT30BFo00"/>
                  </a:rPr>
                  <a:t>w.r.t.</a:t>
                </a:r>
                <a:r>
                  <a:rPr lang="en-US" dirty="0">
                    <a:solidFill>
                      <a:srgbClr val="000000"/>
                    </a:solidFill>
                    <a:latin typeface="TT30BFo00"/>
                  </a:rPr>
                  <a:t> </a:t>
                </a:r>
                <a14:m>
                  <m:oMath xmlns:m="http://schemas.openxmlformats.org/officeDocument/2006/math">
                    <m:r>
                      <a:rPr lang="en-US" b="0" i="1" smtClean="0">
                        <a:solidFill>
                          <a:srgbClr val="000000"/>
                        </a:solidFill>
                        <a:latin typeface="Cambria Math" panose="02040503050406030204" pitchFamily="18" charset="0"/>
                      </a:rPr>
                      <m:t>𝜃</m:t>
                    </m:r>
                  </m:oMath>
                </a14:m>
                <a:r>
                  <a:rPr lang="en-US" dirty="0">
                    <a:solidFill>
                      <a:srgbClr val="000000"/>
                    </a:solidFill>
                    <a:latin typeface="TT30BFo00"/>
                  </a:rPr>
                  <a:t> when it depends on unknown effect of policy changes on state distribution? </a:t>
                </a:r>
              </a:p>
              <a:p>
                <a:r>
                  <a:rPr lang="en-US" b="0" i="0" dirty="0">
                    <a:solidFill>
                      <a:srgbClr val="000000"/>
                    </a:solidFill>
                    <a:latin typeface="TT30BFo00"/>
                  </a:rPr>
                  <a:t>Policy Gradient Theorem shows that:</a:t>
                </a:r>
                <a:endParaRPr lang="en-US" dirty="0">
                  <a:latin typeface="Cambria Math" panose="02040503050406030204" pitchFamily="18" charset="0"/>
                </a:endParaRPr>
              </a:p>
              <a:p>
                <a:pPr marL="0" indent="0" algn="ctr">
                  <a:buNone/>
                </a:pPr>
                <a14:m>
                  <m:oMath xmlns:m="http://schemas.openxmlformats.org/officeDocument/2006/math">
                    <m:r>
                      <m:rPr>
                        <m:sty m:val="p"/>
                      </m:rPr>
                      <a:rPr lang="en-US" b="0" i="0"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oMath>
                </a14:m>
                <a:r>
                  <a:rPr lang="en-US" dirty="0"/>
                  <a:t> </a:t>
                </a:r>
                <a:r>
                  <a:rPr lang="en-US" dirty="0">
                    <a:solidFill>
                      <a:srgbClr val="000000"/>
                    </a:solidFill>
                    <a:latin typeface="TT30BFo00"/>
                  </a:rPr>
                  <a:t>∝ </a:t>
                </a:r>
                <a14:m>
                  <m:oMath xmlns:m="http://schemas.openxmlformats.org/officeDocument/2006/math">
                    <m:nary>
                      <m:naryPr>
                        <m:chr m:val="∑"/>
                        <m:supHide m:val="on"/>
                        <m:ctrlPr>
                          <a:rPr lang="en-US" i="1" smtClean="0">
                            <a:solidFill>
                              <a:srgbClr val="000000"/>
                            </a:solidFill>
                            <a:latin typeface="Cambria Math" panose="02040503050406030204" pitchFamily="18" charset="0"/>
                          </a:rPr>
                        </m:ctrlPr>
                      </m:naryPr>
                      <m:sub>
                        <m:r>
                          <m:rPr>
                            <m:brk m:alnAt="7"/>
                          </m:rPr>
                          <a:rPr lang="en-US" b="0" i="1" smtClean="0">
                            <a:solidFill>
                              <a:srgbClr val="000000"/>
                            </a:solidFill>
                            <a:latin typeface="Cambria Math" panose="02040503050406030204" pitchFamily="18" charset="0"/>
                          </a:rPr>
                          <m:t>𝑠</m:t>
                        </m:r>
                      </m:sub>
                      <m:sup/>
                      <m:e>
                        <m:r>
                          <a:rPr lang="en-US" b="0" i="1" smtClean="0">
                            <a:solidFill>
                              <a:srgbClr val="000000"/>
                            </a:solidFill>
                            <a:latin typeface="Cambria Math" panose="02040503050406030204" pitchFamily="18" charset="0"/>
                          </a:rPr>
                          <m:t>𝜇</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𝑠</m:t>
                            </m:r>
                          </m:e>
                        </m:d>
                        <m:nary>
                          <m:naryPr>
                            <m:chr m:val="∑"/>
                            <m:supHide m:val="on"/>
                            <m:ctrlPr>
                              <a:rPr lang="en-US" b="0" i="1" smtClean="0">
                                <a:solidFill>
                                  <a:srgbClr val="000000"/>
                                </a:solidFill>
                                <a:latin typeface="Cambria Math" panose="02040503050406030204" pitchFamily="18" charset="0"/>
                              </a:rPr>
                            </m:ctrlPr>
                          </m:naryPr>
                          <m:sub>
                            <m:r>
                              <m:rPr>
                                <m:brk m:alnAt="7"/>
                              </m:rPr>
                              <a:rPr lang="en-US" b="0" i="1" smtClean="0">
                                <a:solidFill>
                                  <a:srgbClr val="000000"/>
                                </a:solidFill>
                                <a:latin typeface="Cambria Math" panose="02040503050406030204" pitchFamily="18" charset="0"/>
                              </a:rPr>
                              <m:t>𝑎</m:t>
                            </m:r>
                          </m:sub>
                          <m:sup/>
                          <m:e>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𝑄</m:t>
                                </m:r>
                              </m:e>
                              <m:sup>
                                <m:r>
                                  <a:rPr lang="en-US" b="0" i="1" smtClean="0">
                                    <a:solidFill>
                                      <a:srgbClr val="000000"/>
                                    </a:solidFill>
                                    <a:latin typeface="Cambria Math" panose="02040503050406030204" pitchFamily="18" charset="0"/>
                                  </a:rPr>
                                  <m:t>𝜋</m:t>
                                </m:r>
                              </m:sup>
                            </m:sSup>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𝑠</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𝑎</m:t>
                                </m:r>
                              </m:e>
                            </m:d>
                            <m:r>
                              <m:rPr>
                                <m:sty m:val="p"/>
                              </m:rPr>
                              <a:rPr lang="en-US" b="0" i="0"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𝜋</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𝑎</m:t>
                                </m:r>
                              </m:e>
                              <m:e>
                                <m:r>
                                  <a:rPr lang="en-US" b="0" i="1" smtClean="0">
                                    <a:solidFill>
                                      <a:srgbClr val="000000"/>
                                    </a:solidFill>
                                    <a:latin typeface="Cambria Math" panose="02040503050406030204" pitchFamily="18" charset="0"/>
                                  </a:rPr>
                                  <m:t>𝑠</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𝜃</m:t>
                                </m:r>
                              </m:e>
                            </m:d>
                          </m:e>
                        </m:nary>
                      </m:e>
                    </m:nary>
                  </m:oMath>
                </a14:m>
                <a:r>
                  <a:rPr lang="en-US" dirty="0">
                    <a:solidFill>
                      <a:srgbClr val="000000"/>
                    </a:solidFill>
                    <a:latin typeface="TT30BFo00"/>
                  </a:rPr>
                  <a:t>  </a:t>
                </a:r>
              </a:p>
              <a:p>
                <a:r>
                  <a:rPr lang="en-US" dirty="0">
                    <a:solidFill>
                      <a:srgbClr val="000000"/>
                    </a:solidFill>
                    <a:latin typeface="TT30BFo00"/>
                  </a:rPr>
                  <a:t>Gradient of the policy is proportional to the product of the stationary distribution of the state </a:t>
                </a:r>
                <a14:m>
                  <m:oMath xmlns:m="http://schemas.openxmlformats.org/officeDocument/2006/math">
                    <m:r>
                      <a:rPr lang="en-US" b="0" i="1" smtClean="0">
                        <a:solidFill>
                          <a:srgbClr val="000000"/>
                        </a:solidFill>
                        <a:latin typeface="Cambria Math" panose="02040503050406030204" pitchFamily="18" charset="0"/>
                      </a:rPr>
                      <m:t>𝑠</m:t>
                    </m:r>
                  </m:oMath>
                </a14:m>
                <a:r>
                  <a:rPr lang="en-US" dirty="0">
                    <a:solidFill>
                      <a:srgbClr val="000000"/>
                    </a:solidFill>
                    <a:latin typeface="TT30BFo00"/>
                  </a:rPr>
                  <a:t>, the </a:t>
                </a:r>
                <a14:m>
                  <m:oMath xmlns:m="http://schemas.openxmlformats.org/officeDocument/2006/math">
                    <m:r>
                      <a:rPr lang="en-US" b="0" i="1" smtClean="0">
                        <a:solidFill>
                          <a:srgbClr val="000000"/>
                        </a:solidFill>
                        <a:latin typeface="Cambria Math" panose="02040503050406030204" pitchFamily="18" charset="0"/>
                      </a:rPr>
                      <m:t>𝑄</m:t>
                    </m:r>
                  </m:oMath>
                </a14:m>
                <a:r>
                  <a:rPr lang="en-US" dirty="0">
                    <a:solidFill>
                      <a:srgbClr val="000000"/>
                    </a:solidFill>
                    <a:latin typeface="TT30BFo00"/>
                  </a:rPr>
                  <a:t> function and the gradient of the policy, but not the derivative of the state distribution</a:t>
                </a:r>
              </a:p>
              <a:p>
                <a:r>
                  <a:rPr lang="en-US" dirty="0"/>
                  <a:t>Algorithm REINFORCE:</a:t>
                </a:r>
              </a:p>
              <a:p>
                <a:pPr marL="41148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num>
                        <m:den>
                          <m:r>
                            <a:rPr lang="en-US" b="0" i="1" smtClean="0">
                              <a:latin typeface="Cambria Math" panose="02040503050406030204" pitchFamily="18" charset="0"/>
                            </a:rPr>
                            <m:t>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den>
                      </m:f>
                    </m:oMath>
                  </m:oMathPara>
                </a14:m>
                <a:endParaRPr lang="en-US" dirty="0"/>
              </a:p>
            </p:txBody>
          </p:sp>
        </mc:Choice>
        <mc:Fallback xmlns="">
          <p:sp>
            <p:nvSpPr>
              <p:cNvPr id="2" name="Content Placeholder 1">
                <a:extLst>
                  <a:ext uri="{FF2B5EF4-FFF2-40B4-BE49-F238E27FC236}">
                    <a16:creationId xmlns:a16="http://schemas.microsoft.com/office/drawing/2014/main" id="{CAC8F9F6-94AC-4407-9421-AA6BD411C11D}"/>
                  </a:ext>
                </a:extLst>
              </p:cNvPr>
              <p:cNvSpPr>
                <a:spLocks noGrp="1" noRot="1" noChangeAspect="1" noMove="1" noResize="1" noEditPoints="1" noAdjustHandles="1" noChangeArrowheads="1" noChangeShapeType="1" noTextEdit="1"/>
              </p:cNvSpPr>
              <p:nvPr>
                <p:ph idx="1"/>
              </p:nvPr>
            </p:nvSpPr>
            <p:spPr>
              <a:xfrm>
                <a:off x="166680" y="1332703"/>
                <a:ext cx="11699087" cy="4351338"/>
              </a:xfrm>
              <a:blipFill>
                <a:blip r:embed="rId2"/>
                <a:stretch>
                  <a:fillRect l="-625" t="-3226" r="-109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FA33BDA-A0B5-47F7-80B2-664DDCD45D0C}"/>
              </a:ext>
            </a:extLst>
          </p:cNvPr>
          <p:cNvSpPr>
            <a:spLocks noGrp="1"/>
          </p:cNvSpPr>
          <p:nvPr>
            <p:ph type="title"/>
          </p:nvPr>
        </p:nvSpPr>
        <p:spPr/>
        <p:txBody>
          <a:bodyPr/>
          <a:lstStyle/>
          <a:p>
            <a:r>
              <a:rPr lang="en-US" dirty="0"/>
              <a:t>Policy Gradient Theorem</a:t>
            </a:r>
          </a:p>
        </p:txBody>
      </p:sp>
      <p:sp>
        <p:nvSpPr>
          <p:cNvPr id="4" name="Slide Number Placeholder 3">
            <a:extLst>
              <a:ext uri="{FF2B5EF4-FFF2-40B4-BE49-F238E27FC236}">
                <a16:creationId xmlns:a16="http://schemas.microsoft.com/office/drawing/2014/main" id="{EFEB3A16-F2A5-4C55-AE79-D64BBD278683}"/>
              </a:ext>
            </a:extLst>
          </p:cNvPr>
          <p:cNvSpPr>
            <a:spLocks noGrp="1"/>
          </p:cNvSpPr>
          <p:nvPr>
            <p:ph type="sldNum" sz="quarter" idx="12"/>
          </p:nvPr>
        </p:nvSpPr>
        <p:spPr/>
        <p:txBody>
          <a:bodyPr/>
          <a:lstStyle/>
          <a:p>
            <a:fld id="{29AAD378-655A-49C6-813C-9FD132EF7440}" type="slidenum">
              <a:rPr lang="en-US" smtClean="0"/>
              <a:pPr/>
              <a:t>48</a:t>
            </a:fld>
            <a:endParaRPr lang="en-US" dirty="0"/>
          </a:p>
        </p:txBody>
      </p:sp>
      <p:sp>
        <p:nvSpPr>
          <p:cNvPr id="8" name="Rectangle 2">
            <a:extLst>
              <a:ext uri="{FF2B5EF4-FFF2-40B4-BE49-F238E27FC236}">
                <a16:creationId xmlns:a16="http://schemas.microsoft.com/office/drawing/2014/main" id="{183CD539-4C52-404D-AA2F-550331B9EFA9}"/>
              </a:ext>
            </a:extLst>
          </p:cNvPr>
          <p:cNvSpPr>
            <a:spLocks noChangeArrowheads="1"/>
          </p:cNvSpPr>
          <p:nvPr/>
        </p:nvSpPr>
        <p:spPr bwMode="auto">
          <a:xfrm>
            <a:off x="5895975" y="3787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9732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F1C6996-F91D-4679-97AE-50AF24297174}"/>
                  </a:ext>
                </a:extLst>
              </p:cNvPr>
              <p:cNvSpPr>
                <a:spLocks noGrp="1"/>
              </p:cNvSpPr>
              <p:nvPr>
                <p:ph idx="1"/>
              </p:nvPr>
            </p:nvSpPr>
            <p:spPr>
              <a:xfrm>
                <a:off x="166681" y="1765299"/>
                <a:ext cx="11699087" cy="3918741"/>
              </a:xfrm>
            </p:spPr>
            <p:txBody>
              <a:bodyPr/>
              <a:lstStyle/>
              <a:p>
                <a:r>
                  <a:rPr lang="en-US" dirty="0"/>
                  <a:t>Policy can be parameterized in any way as long as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𝜃</m:t>
                        </m:r>
                      </m:e>
                    </m:d>
                  </m:oMath>
                </a14:m>
                <a:r>
                  <a:rPr lang="en-US" dirty="0"/>
                  <a:t> is differentiable with respect to </a:t>
                </a:r>
                <a14:m>
                  <m:oMath xmlns:m="http://schemas.openxmlformats.org/officeDocument/2006/math">
                    <m:r>
                      <a:rPr lang="en-US" b="0" i="1" smtClean="0">
                        <a:latin typeface="Cambria Math" panose="02040503050406030204" pitchFamily="18" charset="0"/>
                      </a:rPr>
                      <m:t>𝜃</m:t>
                    </m:r>
                  </m:oMath>
                </a14:m>
                <a:endParaRPr lang="en-US" dirty="0"/>
              </a:p>
              <a:p>
                <a:r>
                  <a:rPr lang="en-US" dirty="0"/>
                  <a:t>Exploration requires policy to not become deterministic </a:t>
                </a:r>
              </a:p>
              <a:p>
                <a:r>
                  <a:rPr lang="en-US" dirty="0"/>
                  <a:t>Discrete action spaces:</a:t>
                </a:r>
              </a:p>
              <a:p>
                <a:pPr lvl="1"/>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𝜃</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𝜃</m:t>
                                </m:r>
                              </m:e>
                            </m:d>
                          </m:sup>
                        </m:sSup>
                      </m:num>
                      <m:den>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𝑏</m:t>
                            </m:r>
                          </m: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sup>
                            </m:sSup>
                          </m:e>
                        </m:nary>
                      </m:den>
                    </m:f>
                  </m:oMath>
                </a14:m>
                <a:r>
                  <a:rPr lang="en-US" b="0" dirty="0"/>
                  <a:t> [soft-max in action-preferences]</a:t>
                </a:r>
              </a:p>
              <a:p>
                <a:pPr lvl="1"/>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𝜃</m:t>
                        </m:r>
                      </m:e>
                    </m:d>
                  </m:oMath>
                </a14:m>
                <a:r>
                  <a:rPr lang="en-US" b="0" dirty="0"/>
                  <a:t>: parameterized preferences for each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b="0" dirty="0"/>
                  <a:t>  </a:t>
                </a:r>
              </a:p>
              <a:p>
                <a:pPr lvl="2"/>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𝜃</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𝜃</m:t>
                        </m:r>
                      </m:e>
                      <m:sup>
                        <m:r>
                          <a:rPr lang="en-US" b="0" i="1" smtClean="0">
                            <a:latin typeface="Cambria Math" panose="02040503050406030204" pitchFamily="18" charset="0"/>
                          </a:rPr>
                          <m:t>𝑇</m:t>
                        </m:r>
                      </m:sup>
                    </m:sSup>
                    <m:r>
                      <a:rPr lang="en-US" b="1" i="0" smtClean="0">
                        <a:latin typeface="Cambria Math" panose="02040503050406030204" pitchFamily="18" charset="0"/>
                      </a:rPr>
                      <m:t>𝐱</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b="1" dirty="0"/>
                  <a:t> : </a:t>
                </a:r>
                <a14:m>
                  <m:oMath xmlns:m="http://schemas.openxmlformats.org/officeDocument/2006/math">
                    <m:r>
                      <a:rPr lang="en-US" b="1" i="0" smtClean="0">
                        <a:latin typeface="Cambria Math" panose="02040503050406030204" pitchFamily="18" charset="0"/>
                      </a:rPr>
                      <m:t>𝐱</m:t>
                    </m:r>
                  </m:oMath>
                </a14:m>
                <a:r>
                  <a:rPr lang="en-US" b="1" dirty="0"/>
                  <a:t> </a:t>
                </a:r>
                <a:r>
                  <a:rPr lang="en-US" dirty="0"/>
                  <a:t>is some </a:t>
                </a:r>
                <a:r>
                  <a:rPr lang="en-US" i="1" dirty="0"/>
                  <a:t>feature vector. Features </a:t>
                </a:r>
                <a:r>
                  <a:rPr lang="en-US" dirty="0"/>
                  <a:t>are some task-specific, domain-knowledge-aware encoding for the states</a:t>
                </a:r>
                <a:r>
                  <a:rPr lang="en-US" i="1" dirty="0"/>
                  <a:t> </a:t>
                </a:r>
              </a:p>
              <a:p>
                <a:pPr marL="0" indent="0">
                  <a:buNone/>
                </a:pPr>
                <a:endParaRPr lang="en-US" b="1" dirty="0"/>
              </a:p>
              <a:p>
                <a:pPr lvl="1"/>
                <a:endParaRPr lang="en-US" b="0" dirty="0"/>
              </a:p>
              <a:p>
                <a:pPr lvl="1"/>
                <a:endParaRPr lang="en-US" dirty="0"/>
              </a:p>
            </p:txBody>
          </p:sp>
        </mc:Choice>
        <mc:Fallback xmlns="">
          <p:sp>
            <p:nvSpPr>
              <p:cNvPr id="2" name="Content Placeholder 1">
                <a:extLst>
                  <a:ext uri="{FF2B5EF4-FFF2-40B4-BE49-F238E27FC236}">
                    <a16:creationId xmlns:a16="http://schemas.microsoft.com/office/drawing/2014/main" id="{5F1C6996-F91D-4679-97AE-50AF24297174}"/>
                  </a:ext>
                </a:extLst>
              </p:cNvPr>
              <p:cNvSpPr>
                <a:spLocks noGrp="1" noRot="1" noChangeAspect="1" noMove="1" noResize="1" noEditPoints="1" noAdjustHandles="1" noChangeArrowheads="1" noChangeShapeType="1" noTextEdit="1"/>
              </p:cNvSpPr>
              <p:nvPr>
                <p:ph idx="1"/>
              </p:nvPr>
            </p:nvSpPr>
            <p:spPr>
              <a:xfrm>
                <a:off x="166681" y="1765299"/>
                <a:ext cx="11699087" cy="3918741"/>
              </a:xfrm>
              <a:blipFill>
                <a:blip r:embed="rId2"/>
                <a:stretch>
                  <a:fillRect l="-625" t="-2648" r="-2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B731417-CE03-430D-83CD-831BBAFF056A}"/>
              </a:ext>
            </a:extLst>
          </p:cNvPr>
          <p:cNvSpPr>
            <a:spLocks noGrp="1"/>
          </p:cNvSpPr>
          <p:nvPr>
            <p:ph type="title"/>
          </p:nvPr>
        </p:nvSpPr>
        <p:spPr/>
        <p:txBody>
          <a:bodyPr/>
          <a:lstStyle/>
          <a:p>
            <a:r>
              <a:rPr lang="en-US" dirty="0"/>
              <a:t>Parameterizing the policy</a:t>
            </a:r>
          </a:p>
        </p:txBody>
      </p:sp>
      <p:sp>
        <p:nvSpPr>
          <p:cNvPr id="4" name="Slide Number Placeholder 3">
            <a:extLst>
              <a:ext uri="{FF2B5EF4-FFF2-40B4-BE49-F238E27FC236}">
                <a16:creationId xmlns:a16="http://schemas.microsoft.com/office/drawing/2014/main" id="{84D794A1-9F92-4FC5-9C7F-CABCB07826C0}"/>
              </a:ext>
            </a:extLst>
          </p:cNvPr>
          <p:cNvSpPr>
            <a:spLocks noGrp="1"/>
          </p:cNvSpPr>
          <p:nvPr>
            <p:ph type="sldNum" sz="quarter" idx="12"/>
          </p:nvPr>
        </p:nvSpPr>
        <p:spPr/>
        <p:txBody>
          <a:bodyPr/>
          <a:lstStyle/>
          <a:p>
            <a:fld id="{29AAD378-655A-49C6-813C-9FD132EF7440}" type="slidenum">
              <a:rPr lang="en-US" smtClean="0"/>
              <a:pPr/>
              <a:t>49</a:t>
            </a:fld>
            <a:endParaRPr lang="en-US" dirty="0"/>
          </a:p>
        </p:txBody>
      </p:sp>
    </p:spTree>
    <p:extLst>
      <p:ext uri="{BB962C8B-B14F-4D97-AF65-F5344CB8AC3E}">
        <p14:creationId xmlns:p14="http://schemas.microsoft.com/office/powerpoint/2010/main" val="397768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E2EA99E-5B6D-4FDA-AED6-6B91DDFD3F4D}"/>
                  </a:ext>
                </a:extLst>
              </p:cNvPr>
              <p:cNvSpPr>
                <a:spLocks noGrp="1"/>
              </p:cNvSpPr>
              <p:nvPr>
                <p:ph idx="1"/>
              </p:nvPr>
            </p:nvSpPr>
            <p:spPr/>
            <p:txBody>
              <a:bodyPr>
                <a:normAutofit/>
              </a:bodyPr>
              <a:lstStyle/>
              <a:p>
                <a:r>
                  <a:rPr lang="en-US" dirty="0"/>
                  <a:t>Most RL algorithms assume that the agent and the environment operate in an environment that satisfies </a:t>
                </a:r>
                <a:r>
                  <a:rPr lang="en-US" i="1" dirty="0"/>
                  <a:t>Markovian assumptions</a:t>
                </a:r>
              </a:p>
              <a:p>
                <a:pPr lvl="1"/>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e>
                      <m:e>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endParaRPr lang="en-US" dirty="0"/>
              </a:p>
              <a:p>
                <a:pPr lvl="1"/>
                <a:r>
                  <a:rPr lang="en-US" dirty="0"/>
                  <a:t>I.e. the probability distribution for state at time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 </m:t>
                    </m:r>
                  </m:oMath>
                </a14:m>
                <a:r>
                  <a:rPr lang="en-US" dirty="0"/>
                  <a:t>depends only on the state and actions at time </a:t>
                </a:r>
                <a14:m>
                  <m:oMath xmlns:m="http://schemas.openxmlformats.org/officeDocument/2006/math">
                    <m:r>
                      <a:rPr lang="en-US" b="0" i="1" smtClean="0">
                        <a:latin typeface="Cambria Math" panose="02040503050406030204" pitchFamily="18" charset="0"/>
                      </a:rPr>
                      <m:t>𝑡</m:t>
                    </m:r>
                  </m:oMath>
                </a14:m>
                <a:r>
                  <a:rPr lang="en-US" dirty="0"/>
                  <a:t>, and not an arbitrary history</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reward obtained at time </a:t>
                </a:r>
                <a14:m>
                  <m:oMath xmlns:m="http://schemas.openxmlformats.org/officeDocument/2006/math">
                    <m:r>
                      <a:rPr lang="en-US" b="0" i="1" smtClean="0">
                        <a:latin typeface="Cambria Math" panose="02040503050406030204" pitchFamily="18" charset="0"/>
                      </a:rPr>
                      <m:t>𝑡</m:t>
                    </m:r>
                  </m:oMath>
                </a14:m>
                <a:endParaRPr lang="en-US" dirty="0"/>
              </a:p>
              <a:p>
                <a:r>
                  <a:rPr lang="en-US" dirty="0"/>
                  <a:t>Thus, MDPs define a probability distribution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𝑟</m:t>
                        </m:r>
                      </m:e>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oMath>
                </a14:m>
                <a:r>
                  <a:rPr lang="en-US" dirty="0"/>
                  <a:t>, where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𝑟</m:t>
                          </m:r>
                        </m:e>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𝑟</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m:oMathPara>
                </a14:m>
                <a:endParaRPr lang="en-US" dirty="0"/>
              </a:p>
              <a:p>
                <a:r>
                  <a:rPr lang="en-US" dirty="0"/>
                  <a:t>Note that </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sSup>
                            <m:sSupPr>
                              <m:ctrlPr>
                                <a:rPr lang="en-US" b="0" i="1" smtClean="0">
                                  <a:latin typeface="Cambria Math" panose="02040503050406030204" pitchFamily="18" charset="0"/>
                                </a:rPr>
                              </m:ctrlPr>
                            </m:sSupPr>
                            <m:e>
                              <m:r>
                                <m:rPr>
                                  <m:brk m:alnAt="7"/>
                                </m:rPr>
                                <a:rPr lang="en-US" b="0" i="1" smtClean="0">
                                  <a:latin typeface="Cambria Math" panose="02040503050406030204" pitchFamily="18" charset="0"/>
                                </a:rPr>
                                <m:t>𝑠</m:t>
                              </m:r>
                            </m:e>
                            <m:sup>
                              <m:r>
                                <a:rPr lang="en-US" b="0" i="1" smtClean="0">
                                  <a:latin typeface="Cambria Math" panose="02040503050406030204" pitchFamily="18" charset="0"/>
                                </a:rPr>
                                <m:t>′</m:t>
                              </m:r>
                            </m:sup>
                          </m:sSup>
                          <m:r>
                            <m:rPr>
                              <m:brk m:alnAt="7"/>
                            </m:rPr>
                            <a:rPr lang="en-US" b="0" i="1" smtClean="0">
                              <a:latin typeface="Cambria Math" panose="02040503050406030204" pitchFamily="18" charset="0"/>
                            </a:rPr>
                            <m:t>∈</m:t>
                          </m:r>
                          <m:r>
                            <m:rPr>
                              <m:sty m:val="p"/>
                            </m:rPr>
                            <a:rPr lang="en-US" b="0" i="1" smtClean="0">
                              <a:latin typeface="Cambria Math" panose="02040503050406030204" pitchFamily="18" charset="0"/>
                            </a:rPr>
                            <m:t>S</m:t>
                          </m:r>
                        </m:sub>
                        <m:sup/>
                        <m:e>
                          <m:nary>
                            <m:naryPr>
                              <m:chr m:val="∑"/>
                              <m:supHide m:val="on"/>
                              <m:ctrlPr>
                                <a:rPr lang="en-US" i="1" smtClean="0">
                                  <a:latin typeface="Cambria Math" panose="02040503050406030204" pitchFamily="18" charset="0"/>
                                </a:rPr>
                              </m:ctrlPr>
                            </m:naryPr>
                            <m:sub>
                              <m:sSup>
                                <m:sSupPr>
                                  <m:ctrlPr>
                                    <a:rPr lang="en-US" b="0" i="1" smtClean="0">
                                      <a:latin typeface="Cambria Math" panose="02040503050406030204" pitchFamily="18" charset="0"/>
                                    </a:rPr>
                                  </m:ctrlPr>
                                </m:sSupPr>
                                <m:e>
                                  <m:r>
                                    <m:rPr>
                                      <m:brk m:alnAt="7"/>
                                    </m:rPr>
                                    <a:rPr lang="en-US" b="0" i="1" smtClean="0">
                                      <a:latin typeface="Cambria Math" panose="02040503050406030204" pitchFamily="18" charset="0"/>
                                    </a:rPr>
                                    <m:t>𝑎</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𝐴</m:t>
                              </m:r>
                            </m:sub>
                            <m:sup/>
                            <m:e>
                              <m:r>
                                <a:rPr lang="en-US" b="0" i="1" smtClean="0">
                                  <a:latin typeface="Cambria Math" panose="02040503050406030204" pitchFamily="18" charset="0"/>
                                </a:rPr>
                                <m:t>𝑝</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𝑟</m:t>
                                  </m:r>
                                </m:e>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e>
                          </m:nary>
                          <m:r>
                            <a:rPr lang="en-US" b="0" i="1" smtClean="0">
                              <a:latin typeface="Cambria Math" panose="02040503050406030204" pitchFamily="18" charset="0"/>
                            </a:rPr>
                            <m:t>=</m:t>
                          </m:r>
                          <m:r>
                            <a:rPr lang="en-US" b="0" i="1" smtClean="0">
                              <a:latin typeface="Cambria Math" panose="02040503050406030204" pitchFamily="18" charset="0"/>
                            </a:rPr>
                            <m:t>1</m:t>
                          </m:r>
                        </m:e>
                      </m:nary>
                    </m:oMath>
                  </m:oMathPara>
                </a14:m>
                <a:endParaRPr lang="en-US" dirty="0"/>
              </a:p>
            </p:txBody>
          </p:sp>
        </mc:Choice>
        <mc:Fallback xmlns="">
          <p:sp>
            <p:nvSpPr>
              <p:cNvPr id="2" name="Content Placeholder 1">
                <a:extLst>
                  <a:ext uri="{FF2B5EF4-FFF2-40B4-BE49-F238E27FC236}">
                    <a16:creationId xmlns:a16="http://schemas.microsoft.com/office/drawing/2014/main" id="{6E2EA99E-5B6D-4FDA-AED6-6B91DDFD3F4D}"/>
                  </a:ext>
                </a:extLst>
              </p:cNvPr>
              <p:cNvSpPr>
                <a:spLocks noGrp="1" noRot="1" noChangeAspect="1" noMove="1" noResize="1" noEditPoints="1" noAdjustHandles="1" noChangeArrowheads="1" noChangeShapeType="1" noTextEdit="1"/>
              </p:cNvSpPr>
              <p:nvPr>
                <p:ph idx="1"/>
              </p:nvPr>
            </p:nvSpPr>
            <p:spPr>
              <a:blipFill>
                <a:blip r:embed="rId2"/>
                <a:stretch>
                  <a:fillRect l="-625" t="-207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5CB0AEA-90AB-4BDC-9A27-E47A328FDC0B}"/>
              </a:ext>
            </a:extLst>
          </p:cNvPr>
          <p:cNvSpPr>
            <a:spLocks noGrp="1"/>
          </p:cNvSpPr>
          <p:nvPr>
            <p:ph type="title"/>
          </p:nvPr>
        </p:nvSpPr>
        <p:spPr/>
        <p:txBody>
          <a:bodyPr/>
          <a:lstStyle/>
          <a:p>
            <a:r>
              <a:rPr lang="en-US" dirty="0"/>
              <a:t>Modeling the environment</a:t>
            </a:r>
          </a:p>
        </p:txBody>
      </p:sp>
      <p:sp>
        <p:nvSpPr>
          <p:cNvPr id="4" name="Slide Number Placeholder 3">
            <a:extLst>
              <a:ext uri="{FF2B5EF4-FFF2-40B4-BE49-F238E27FC236}">
                <a16:creationId xmlns:a16="http://schemas.microsoft.com/office/drawing/2014/main" id="{1BB19855-8AD6-4FEE-B4A1-E80C54EB8554}"/>
              </a:ext>
            </a:extLst>
          </p:cNvPr>
          <p:cNvSpPr>
            <a:spLocks noGrp="1"/>
          </p:cNvSpPr>
          <p:nvPr>
            <p:ph type="sldNum" sz="quarter" idx="12"/>
          </p:nvPr>
        </p:nvSpPr>
        <p:spPr/>
        <p:txBody>
          <a:bodyPr/>
          <a:lstStyle/>
          <a:p>
            <a:fld id="{29AAD378-655A-49C6-813C-9FD132EF7440}" type="slidenum">
              <a:rPr lang="en-US" smtClean="0"/>
              <a:pPr/>
              <a:t>5</a:t>
            </a:fld>
            <a:endParaRPr lang="en-US" dirty="0"/>
          </a:p>
        </p:txBody>
      </p:sp>
    </p:spTree>
    <p:extLst>
      <p:ext uri="{BB962C8B-B14F-4D97-AF65-F5344CB8AC3E}">
        <p14:creationId xmlns:p14="http://schemas.microsoft.com/office/powerpoint/2010/main" val="4663891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DD979A-8993-44AA-A233-06E3D9AC4706}"/>
              </a:ext>
            </a:extLst>
          </p:cNvPr>
          <p:cNvSpPr>
            <a:spLocks noGrp="1"/>
          </p:cNvSpPr>
          <p:nvPr>
            <p:ph idx="1"/>
          </p:nvPr>
        </p:nvSpPr>
        <p:spPr>
          <a:xfrm>
            <a:off x="166681" y="1245871"/>
            <a:ext cx="11699087" cy="4438170"/>
          </a:xfrm>
        </p:spPr>
        <p:txBody>
          <a:bodyPr>
            <a:normAutofit/>
          </a:bodyPr>
          <a:lstStyle/>
          <a:p>
            <a:r>
              <a:rPr lang="en-US" dirty="0"/>
              <a:t>Off-policy, actor-critic method sharing similarities with DQN</a:t>
            </a:r>
          </a:p>
          <a:p>
            <a:r>
              <a:rPr lang="en-US" dirty="0"/>
              <a:t>Uses deterministic policies (not stochastic) [Combines DQN + DPG]</a:t>
            </a:r>
          </a:p>
          <a:p>
            <a:r>
              <a:rPr lang="en-US" dirty="0"/>
              <a:t>Uses a critic to determine Q value, but uses an actor to determine which action to take</a:t>
            </a:r>
          </a:p>
          <a:p>
            <a:r>
              <a:rPr lang="en-US" dirty="0"/>
              <a:t>DQN and DDPG critic network shares the same learning algorithm</a:t>
            </a:r>
          </a:p>
          <a:p>
            <a:r>
              <a:rPr lang="en-US" dirty="0"/>
              <a:t>DDPG actor uses negative average Q generated by critic as its loss function</a:t>
            </a:r>
          </a:p>
          <a:p>
            <a:pPr lvl="1"/>
            <a:r>
              <a:rPr lang="en-US" dirty="0"/>
              <a:t>Actor generates actions to maximize Q values</a:t>
            </a:r>
          </a:p>
          <a:p>
            <a:r>
              <a:rPr lang="en-US" dirty="0"/>
              <a:t>DQN: cannot handle continuous action spaces, DDPG can</a:t>
            </a:r>
          </a:p>
          <a:p>
            <a:endParaRPr lang="en-US" dirty="0"/>
          </a:p>
        </p:txBody>
      </p:sp>
      <p:sp>
        <p:nvSpPr>
          <p:cNvPr id="3" name="Title 2">
            <a:extLst>
              <a:ext uri="{FF2B5EF4-FFF2-40B4-BE49-F238E27FC236}">
                <a16:creationId xmlns:a16="http://schemas.microsoft.com/office/drawing/2014/main" id="{4337C8E2-10ED-4DE5-B529-33229C4415C4}"/>
              </a:ext>
            </a:extLst>
          </p:cNvPr>
          <p:cNvSpPr>
            <a:spLocks noGrp="1"/>
          </p:cNvSpPr>
          <p:nvPr>
            <p:ph type="title"/>
          </p:nvPr>
        </p:nvSpPr>
        <p:spPr/>
        <p:txBody>
          <a:bodyPr/>
          <a:lstStyle/>
          <a:p>
            <a:r>
              <a:rPr lang="en-US" dirty="0"/>
              <a:t>DDPG: Deep Deterministic Policy Gradient</a:t>
            </a:r>
          </a:p>
        </p:txBody>
      </p:sp>
      <p:sp>
        <p:nvSpPr>
          <p:cNvPr id="4" name="Slide Number Placeholder 3">
            <a:extLst>
              <a:ext uri="{FF2B5EF4-FFF2-40B4-BE49-F238E27FC236}">
                <a16:creationId xmlns:a16="http://schemas.microsoft.com/office/drawing/2014/main" id="{70FFABB6-B57E-40DF-B0C1-409B9CC4EC20}"/>
              </a:ext>
            </a:extLst>
          </p:cNvPr>
          <p:cNvSpPr>
            <a:spLocks noGrp="1"/>
          </p:cNvSpPr>
          <p:nvPr>
            <p:ph type="sldNum" sz="quarter" idx="12"/>
          </p:nvPr>
        </p:nvSpPr>
        <p:spPr/>
        <p:txBody>
          <a:bodyPr/>
          <a:lstStyle/>
          <a:p>
            <a:fld id="{29AAD378-655A-49C6-813C-9FD132EF7440}" type="slidenum">
              <a:rPr lang="en-US" smtClean="0"/>
              <a:pPr/>
              <a:t>50</a:t>
            </a:fld>
            <a:endParaRPr lang="en-US" dirty="0"/>
          </a:p>
        </p:txBody>
      </p:sp>
    </p:spTree>
    <p:extLst>
      <p:ext uri="{BB962C8B-B14F-4D97-AF65-F5344CB8AC3E}">
        <p14:creationId xmlns:p14="http://schemas.microsoft.com/office/powerpoint/2010/main" val="1766219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DD979A-8993-44AA-A233-06E3D9AC4706}"/>
              </a:ext>
            </a:extLst>
          </p:cNvPr>
          <p:cNvSpPr>
            <a:spLocks noGrp="1"/>
          </p:cNvSpPr>
          <p:nvPr>
            <p:ph idx="1"/>
          </p:nvPr>
        </p:nvSpPr>
        <p:spPr/>
        <p:txBody>
          <a:bodyPr>
            <a:normAutofit/>
          </a:bodyPr>
          <a:lstStyle/>
          <a:p>
            <a:r>
              <a:rPr lang="en-US" dirty="0"/>
              <a:t>Large steps in policy parameter updates can lead to lack of convergence</a:t>
            </a:r>
          </a:p>
          <a:p>
            <a:r>
              <a:rPr lang="en-US" dirty="0"/>
              <a:t>Small steps make learning too small</a:t>
            </a:r>
          </a:p>
          <a:p>
            <a:r>
              <a:rPr lang="en-US" dirty="0"/>
              <a:t>How can we find a learning rate that causes PG methods to converge?</a:t>
            </a:r>
          </a:p>
          <a:p>
            <a:r>
              <a:rPr lang="en-US" dirty="0"/>
              <a:t>Can we constrain policy changes so that we don’t move drastically over the cost surface?</a:t>
            </a:r>
          </a:p>
          <a:p>
            <a:r>
              <a:rPr lang="en-US" dirty="0"/>
              <a:t>TRPO: Updates policy by taking largest possible step to improve performance of policy, while ensuring that old and new policies are apart</a:t>
            </a:r>
          </a:p>
          <a:p>
            <a:r>
              <a:rPr lang="en-US" dirty="0"/>
              <a:t>Uses </a:t>
            </a:r>
            <a:r>
              <a:rPr lang="en-US" dirty="0" err="1"/>
              <a:t>Kullback-Liebler</a:t>
            </a:r>
            <a:r>
              <a:rPr lang="en-US" dirty="0"/>
              <a:t> (KL) divergence: a way to estimate “distance” between probability distributions</a:t>
            </a:r>
          </a:p>
        </p:txBody>
      </p:sp>
      <p:sp>
        <p:nvSpPr>
          <p:cNvPr id="3" name="Title 2">
            <a:extLst>
              <a:ext uri="{FF2B5EF4-FFF2-40B4-BE49-F238E27FC236}">
                <a16:creationId xmlns:a16="http://schemas.microsoft.com/office/drawing/2014/main" id="{4337C8E2-10ED-4DE5-B529-33229C4415C4}"/>
              </a:ext>
            </a:extLst>
          </p:cNvPr>
          <p:cNvSpPr>
            <a:spLocks noGrp="1"/>
          </p:cNvSpPr>
          <p:nvPr>
            <p:ph type="title"/>
          </p:nvPr>
        </p:nvSpPr>
        <p:spPr/>
        <p:txBody>
          <a:bodyPr/>
          <a:lstStyle/>
          <a:p>
            <a:r>
              <a:rPr lang="en-US" dirty="0"/>
              <a:t>Trust Region Policy Optimization (TRPO)</a:t>
            </a:r>
          </a:p>
        </p:txBody>
      </p:sp>
      <p:sp>
        <p:nvSpPr>
          <p:cNvPr id="4" name="Slide Number Placeholder 3">
            <a:extLst>
              <a:ext uri="{FF2B5EF4-FFF2-40B4-BE49-F238E27FC236}">
                <a16:creationId xmlns:a16="http://schemas.microsoft.com/office/drawing/2014/main" id="{70FFABB6-B57E-40DF-B0C1-409B9CC4EC20}"/>
              </a:ext>
            </a:extLst>
          </p:cNvPr>
          <p:cNvSpPr>
            <a:spLocks noGrp="1"/>
          </p:cNvSpPr>
          <p:nvPr>
            <p:ph type="sldNum" sz="quarter" idx="12"/>
          </p:nvPr>
        </p:nvSpPr>
        <p:spPr/>
        <p:txBody>
          <a:bodyPr/>
          <a:lstStyle/>
          <a:p>
            <a:fld id="{29AAD378-655A-49C6-813C-9FD132EF7440}" type="slidenum">
              <a:rPr lang="en-US" smtClean="0"/>
              <a:pPr/>
              <a:t>51</a:t>
            </a:fld>
            <a:endParaRPr lang="en-US" dirty="0"/>
          </a:p>
        </p:txBody>
      </p:sp>
    </p:spTree>
    <p:extLst>
      <p:ext uri="{BB962C8B-B14F-4D97-AF65-F5344CB8AC3E}">
        <p14:creationId xmlns:p14="http://schemas.microsoft.com/office/powerpoint/2010/main" val="1578985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B1CAA9D-38FB-4541-9D41-D3D93F9CAE4A}"/>
                  </a:ext>
                </a:extLst>
              </p:cNvPr>
              <p:cNvSpPr>
                <a:spLocks noGrp="1"/>
              </p:cNvSpPr>
              <p:nvPr>
                <p:ph idx="1"/>
              </p:nvPr>
            </p:nvSpPr>
            <p:spPr/>
            <p:txBody>
              <a:bodyPr>
                <a:normAutofit fontScale="92500" lnSpcReduction="10000"/>
              </a:bodyPr>
              <a:lstStyle/>
              <a:p>
                <a:r>
                  <a:rPr lang="en-US" dirty="0"/>
                  <a:t>On-policy algorithm, sample whole trajectory for one policy update</a:t>
                </a:r>
              </a:p>
              <a:p>
                <a:r>
                  <a:rPr lang="en-US" dirty="0"/>
                  <a:t>Uses idea of “trust regions” from nonlinear optimization theory</a:t>
                </a:r>
              </a:p>
              <a:p>
                <a:pPr lvl="1"/>
                <a:r>
                  <a:rPr lang="en-US" dirty="0"/>
                  <a:t>Defines a region around current solution where some function (usually quadratic) can approximate the original objective function (called trust region); then determine the step size using the function</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𝜃</m:t>
                                </m:r>
                              </m:lim>
                            </m:limLow>
                          </m:fName>
                          <m:e>
                            <m:r>
                              <a:rPr lang="en-US" b="0" i="1" smtClean="0">
                                <a:latin typeface="Cambria Math" panose="02040503050406030204" pitchFamily="18" charset="0"/>
                              </a:rPr>
                              <m:t>ℒ</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𝜃</m:t>
                                </m:r>
                              </m:e>
                            </m:d>
                          </m:e>
                        </m:func>
                      </m:e>
                    </m:func>
                  </m:oMath>
                </a14:m>
                <a:r>
                  <a:rPr lang="en-US" dirty="0"/>
                  <a:t> s</a:t>
                </a:r>
                <a:r>
                  <a:rPr lang="en-US" dirty="0" err="1"/>
                  <a:t>.t.</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𝐾𝐿</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𝛿</m:t>
                    </m:r>
                  </m:oMath>
                </a14:m>
                <a:endParaRPr lang="en-US" dirty="0"/>
              </a:p>
              <a:p>
                <a14:m>
                  <m:oMath xmlns:m="http://schemas.openxmlformats.org/officeDocument/2006/math">
                    <m:r>
                      <a:rPr lang="en-US" b="0" i="1" smtClean="0">
                        <a:latin typeface="Cambria Math" panose="02040503050406030204" pitchFamily="18" charset="0"/>
                      </a:rPr>
                      <m:t>ℒ</m:t>
                    </m:r>
                  </m:oMath>
                </a14:m>
                <a:r>
                  <a:rPr lang="en-US" dirty="0"/>
                  <a:t> is called the surrogate advantage function, and measures how an arbitrary policy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𝜃</m:t>
                        </m:r>
                      </m:sub>
                    </m:sSub>
                  </m:oMath>
                </a14:m>
                <a:r>
                  <a:rPr lang="en-US" dirty="0"/>
                  <a:t> performs relative to old policy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sub>
                    </m:sSub>
                  </m:oMath>
                </a14:m>
                <a:r>
                  <a:rPr lang="en-US" dirty="0"/>
                  <a:t> using data from the old policy</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𝐾𝐿</m:t>
                        </m:r>
                      </m:sub>
                    </m:sSub>
                  </m:oMath>
                </a14:m>
                <a:r>
                  <a:rPr lang="en-US" dirty="0"/>
                  <a:t> term is the average KL-divergence between policies across states visited by the old policy</a:t>
                </a:r>
              </a:p>
              <a:p>
                <a:r>
                  <a:rPr lang="en-US" dirty="0"/>
                  <a:t>KL-divergence: or relative entropy </a:t>
                </a:r>
                <a14:m>
                  <m:oMath xmlns:m="http://schemas.openxmlformats.org/officeDocument/2006/math">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num>
                              <m:den>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den>
                            </m:f>
                          </m:e>
                        </m:func>
                        <m:r>
                          <a:rPr lang="en-US" b="0" i="1" smtClean="0">
                            <a:latin typeface="Cambria Math" panose="02040503050406030204" pitchFamily="18" charset="0"/>
                          </a:rPr>
                          <m:t>𝑑𝑥</m:t>
                        </m:r>
                      </m:e>
                    </m:nary>
                  </m:oMath>
                </a14:m>
                <a:r>
                  <a:rPr lang="en-US" dirty="0"/>
                  <a:t> where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a:t>
                </a:r>
                <a:r>
                  <a:rPr lang="en-US" dirty="0" err="1"/>
                  <a:t>dists</a:t>
                </a:r>
                <a:r>
                  <a:rPr lang="en-US" dirty="0"/>
                  <a:t>.</a:t>
                </a:r>
              </a:p>
            </p:txBody>
          </p:sp>
        </mc:Choice>
        <mc:Fallback xmlns="">
          <p:sp>
            <p:nvSpPr>
              <p:cNvPr id="2" name="Content Placeholder 1">
                <a:extLst>
                  <a:ext uri="{FF2B5EF4-FFF2-40B4-BE49-F238E27FC236}">
                    <a16:creationId xmlns:a16="http://schemas.microsoft.com/office/drawing/2014/main" id="{EB1CAA9D-38FB-4541-9D41-D3D93F9CAE4A}"/>
                  </a:ext>
                </a:extLst>
              </p:cNvPr>
              <p:cNvSpPr>
                <a:spLocks noGrp="1" noRot="1" noChangeAspect="1" noMove="1" noResize="1" noEditPoints="1" noAdjustHandles="1" noChangeArrowheads="1" noChangeShapeType="1" noTextEdit="1"/>
              </p:cNvSpPr>
              <p:nvPr>
                <p:ph idx="1"/>
              </p:nvPr>
            </p:nvSpPr>
            <p:spPr>
              <a:blipFill>
                <a:blip r:embed="rId2"/>
                <a:stretch>
                  <a:fillRect l="-521" t="-256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846A79C-A8E7-4907-B92C-3B4E0892A3E3}"/>
              </a:ext>
            </a:extLst>
          </p:cNvPr>
          <p:cNvSpPr>
            <a:spLocks noGrp="1"/>
          </p:cNvSpPr>
          <p:nvPr>
            <p:ph type="title"/>
          </p:nvPr>
        </p:nvSpPr>
        <p:spPr/>
        <p:txBody>
          <a:bodyPr/>
          <a:lstStyle/>
          <a:p>
            <a:r>
              <a:rPr lang="en-US" dirty="0"/>
              <a:t>TRPO</a:t>
            </a:r>
          </a:p>
        </p:txBody>
      </p:sp>
      <p:sp>
        <p:nvSpPr>
          <p:cNvPr id="4" name="Slide Number Placeholder 3">
            <a:extLst>
              <a:ext uri="{FF2B5EF4-FFF2-40B4-BE49-F238E27FC236}">
                <a16:creationId xmlns:a16="http://schemas.microsoft.com/office/drawing/2014/main" id="{5366ABA4-2892-4122-9636-C44938A58CC0}"/>
              </a:ext>
            </a:extLst>
          </p:cNvPr>
          <p:cNvSpPr>
            <a:spLocks noGrp="1"/>
          </p:cNvSpPr>
          <p:nvPr>
            <p:ph type="sldNum" sz="quarter" idx="12"/>
          </p:nvPr>
        </p:nvSpPr>
        <p:spPr/>
        <p:txBody>
          <a:bodyPr/>
          <a:lstStyle/>
          <a:p>
            <a:fld id="{29AAD378-655A-49C6-813C-9FD132EF7440}" type="slidenum">
              <a:rPr lang="en-US" smtClean="0"/>
              <a:pPr/>
              <a:t>52</a:t>
            </a:fld>
            <a:endParaRPr lang="en-US" dirty="0"/>
          </a:p>
        </p:txBody>
      </p:sp>
    </p:spTree>
    <p:extLst>
      <p:ext uri="{BB962C8B-B14F-4D97-AF65-F5344CB8AC3E}">
        <p14:creationId xmlns:p14="http://schemas.microsoft.com/office/powerpoint/2010/main" val="3722490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FF6EA4F-9DA6-440C-9BAB-55E2E1FC644E}"/>
                  </a:ext>
                </a:extLst>
              </p:cNvPr>
              <p:cNvSpPr>
                <a:spLocks noGrp="1"/>
              </p:cNvSpPr>
              <p:nvPr>
                <p:ph idx="1"/>
              </p:nvPr>
            </p:nvSpPr>
            <p:spPr/>
            <p:txBody>
              <a:bodyPr>
                <a:normAutofit/>
              </a:bodyPr>
              <a:lstStyle/>
              <a:p>
                <a:r>
                  <a:rPr lang="en-US" dirty="0"/>
                  <a:t>TRPO is a complex second-order method</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𝜃</m:t>
                                </m:r>
                              </m:lim>
                            </m:limLow>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i="1">
                                            <a:latin typeface="Cambria Math" panose="02040503050406030204" pitchFamily="18" charset="0"/>
                                          </a:rPr>
                                          <m:t>𝜃</m:t>
                                        </m:r>
                                      </m:sub>
                                    </m:sSub>
                                  </m:e>
                                  <m:sub>
                                    <m:r>
                                      <a:rPr lang="en-US" b="0" i="1" smtClean="0">
                                        <a:latin typeface="Cambria Math" panose="02040503050406030204" pitchFamily="18" charset="0"/>
                                      </a:rPr>
                                      <m:t>𝑘</m:t>
                                    </m:r>
                                  </m:sub>
                                </m:sSub>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𝜃</m:t>
                                    </m:r>
                                  </m:e>
                                </m:d>
                              </m:e>
                            </m:d>
                          </m:e>
                        </m:func>
                      </m:e>
                    </m:func>
                  </m:oMath>
                </a14:m>
                <a:endParaRPr lang="en-US" b="0" dirty="0"/>
              </a:p>
              <a:p>
                <a:r>
                  <a:rPr lang="en-US" dirty="0"/>
                  <a:t>Advantage function: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𝜋</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𝜋</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b="0" dirty="0"/>
              </a:p>
              <a:p>
                <a14:m>
                  <m:oMath xmlns:m="http://schemas.openxmlformats.org/officeDocument/2006/math">
                    <m:r>
                      <a:rPr lang="en-US" b="0" i="1" smtClean="0">
                        <a:latin typeface="Cambria Math" panose="02040503050406030204" pitchFamily="18" charset="0"/>
                      </a:rPr>
                      <m:t>𝐿</m:t>
                    </m:r>
                  </m:oMath>
                </a14:m>
                <a:r>
                  <a:rPr lang="en-US" dirty="0"/>
                  <a:t> depends 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𝜋</m:t>
                        </m:r>
                      </m:sup>
                    </m:sSup>
                  </m:oMath>
                </a14:m>
                <a:r>
                  <a:rPr lang="en-US" dirty="0"/>
                  <a:t> and a ratio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𝜃</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𝑠</m:t>
                        </m:r>
                      </m:e>
                    </m:d>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e>
                    </m:d>
                  </m:oMath>
                </a14:m>
                <a:r>
                  <a:rPr lang="en-US" dirty="0"/>
                  <a:t> : basically ensures that new policy does not benefit from going far away from old policy, </a:t>
                </a:r>
                <a14:m>
                  <m:oMath xmlns:m="http://schemas.openxmlformats.org/officeDocument/2006/math">
                    <m:r>
                      <a:rPr lang="en-US" b="0" i="1" smtClean="0">
                        <a:latin typeface="Cambria Math" panose="02040503050406030204" pitchFamily="18" charset="0"/>
                      </a:rPr>
                      <m:t>𝜖</m:t>
                    </m:r>
                  </m:oMath>
                </a14:m>
                <a:r>
                  <a:rPr lang="en-US" dirty="0"/>
                  <a:t> is a hyperparameter controlling how far away policy is allowed to go</a:t>
                </a:r>
              </a:p>
              <a:p>
                <a14:m>
                  <m:oMath xmlns:m="http://schemas.openxmlformats.org/officeDocument/2006/math">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oMath>
                </a14:m>
                <a:endParaRPr lang="en-US" dirty="0"/>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𝜃</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𝑠</m:t>
                                      </m:r>
                                    </m:e>
                                  </m:d>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e>
                                  </m:d>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sub>
                                  </m:sSub>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r>
                                <m:rPr>
                                  <m:sty m:val="p"/>
                                </m:rPr>
                                <a:rPr lang="en-US" b="0" i="0" smtClean="0">
                                  <a:latin typeface="Cambria Math" panose="02040503050406030204" pitchFamily="18" charset="0"/>
                                </a:rPr>
                                <m:t>clip</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𝜃</m:t>
                                          </m:r>
                                        </m:sub>
                                      </m:sSub>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𝑠</m:t>
                                          </m:r>
                                        </m:e>
                                      </m:d>
                                    </m:num>
                                    <m:den>
                                      <m:sSub>
                                        <m:sSubPr>
                                          <m:ctrlPr>
                                            <a:rPr lang="en-US" i="1">
                                              <a:latin typeface="Cambria Math" panose="02040503050406030204" pitchFamily="18" charset="0"/>
                                            </a:rPr>
                                          </m:ctrlPr>
                                        </m:sSubPr>
                                        <m:e>
                                          <m:r>
                                            <a:rPr lang="en-US" i="1">
                                              <a:latin typeface="Cambria Math" panose="02040503050406030204" pitchFamily="18" charset="0"/>
                                            </a:rPr>
                                            <m:t>𝜋</m:t>
                                          </m:r>
                                        </m:e>
                                        <m:sub>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𝑘</m:t>
                                              </m:r>
                                            </m:sub>
                                          </m:sSub>
                                        </m:sub>
                                      </m:sSub>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den>
                                  </m:f>
                                  <m:r>
                                    <a:rPr lang="en-US" b="0" i="1" smtClean="0">
                                      <a:latin typeface="Cambria Math" panose="02040503050406030204" pitchFamily="18" charset="0"/>
                                    </a:rPr>
                                    <m:t>,1−</m:t>
                                  </m:r>
                                  <m:r>
                                    <a:rPr lang="en-US" b="0" i="1" smtClean="0">
                                      <a:latin typeface="Cambria Math" panose="02040503050406030204" pitchFamily="18" charset="0"/>
                                    </a:rPr>
                                    <m:t>𝜖</m:t>
                                  </m:r>
                                  <m:r>
                                    <a:rPr lang="en-US" b="0" i="1" smtClean="0">
                                      <a:latin typeface="Cambria Math" panose="02040503050406030204" pitchFamily="18" charset="0"/>
                                    </a:rPr>
                                    <m:t>,1+</m:t>
                                  </m:r>
                                  <m:r>
                                    <a:rPr lang="en-US" b="0" i="1" smtClean="0">
                                      <a:latin typeface="Cambria Math" panose="02040503050406030204" pitchFamily="18" charset="0"/>
                                    </a:rPr>
                                    <m:t>𝜖</m:t>
                                  </m:r>
                                </m:e>
                              </m:d>
                              <m:sSup>
                                <m:sSupPr>
                                  <m:ctrlPr>
                                    <a:rPr lang="en-US" i="1">
                                      <a:latin typeface="Cambria Math" panose="02040503050406030204" pitchFamily="18" charset="0"/>
                                    </a:rPr>
                                  </m:ctrlPr>
                                </m:sSupPr>
                                <m:e>
                                  <m:r>
                                    <a:rPr lang="en-US" i="1">
                                      <a:latin typeface="Cambria Math" panose="02040503050406030204" pitchFamily="18" charset="0"/>
                                    </a:rPr>
                                    <m:t>𝐴</m:t>
                                  </m:r>
                                </m:e>
                                <m:sup>
                                  <m:sSub>
                                    <m:sSubPr>
                                      <m:ctrlPr>
                                        <a:rPr lang="en-US" i="1">
                                          <a:latin typeface="Cambria Math" panose="02040503050406030204" pitchFamily="18" charset="0"/>
                                        </a:rPr>
                                      </m:ctrlPr>
                                    </m:sSubPr>
                                    <m:e>
                                      <m:r>
                                        <a:rPr lang="en-US" i="1">
                                          <a:latin typeface="Cambria Math" panose="02040503050406030204" pitchFamily="18" charset="0"/>
                                        </a:rPr>
                                        <m:t>𝜋</m:t>
                                      </m:r>
                                    </m:e>
                                    <m:sub>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𝑘</m:t>
                                          </m:r>
                                        </m:sub>
                                      </m:sSub>
                                    </m:sub>
                                  </m:sSub>
                                </m:sup>
                              </m:sSup>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d>
                        </m:e>
                      </m:func>
                    </m:oMath>
                  </m:oMathPara>
                </a14:m>
                <a:endParaRPr lang="en-US" dirty="0"/>
              </a:p>
            </p:txBody>
          </p:sp>
        </mc:Choice>
        <mc:Fallback xmlns="">
          <p:sp>
            <p:nvSpPr>
              <p:cNvPr id="2" name="Content Placeholder 1">
                <a:extLst>
                  <a:ext uri="{FF2B5EF4-FFF2-40B4-BE49-F238E27FC236}">
                    <a16:creationId xmlns:a16="http://schemas.microsoft.com/office/drawing/2014/main" id="{9FF6EA4F-9DA6-440C-9BAB-55E2E1FC644E}"/>
                  </a:ext>
                </a:extLst>
              </p:cNvPr>
              <p:cNvSpPr>
                <a:spLocks noGrp="1" noRot="1" noChangeAspect="1" noMove="1" noResize="1" noEditPoints="1" noAdjustHandles="1" noChangeArrowheads="1" noChangeShapeType="1" noTextEdit="1"/>
              </p:cNvSpPr>
              <p:nvPr>
                <p:ph idx="1"/>
              </p:nvPr>
            </p:nvSpPr>
            <p:spPr>
              <a:blipFill>
                <a:blip r:embed="rId2"/>
                <a:stretch>
                  <a:fillRect l="-625" t="-207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921B593-1780-482D-A14E-461A09FE33F3}"/>
              </a:ext>
            </a:extLst>
          </p:cNvPr>
          <p:cNvSpPr>
            <a:spLocks noGrp="1"/>
          </p:cNvSpPr>
          <p:nvPr>
            <p:ph type="title"/>
          </p:nvPr>
        </p:nvSpPr>
        <p:spPr/>
        <p:txBody>
          <a:bodyPr/>
          <a:lstStyle/>
          <a:p>
            <a:r>
              <a:rPr lang="en-US" dirty="0"/>
              <a:t>Proximal Policy Optimization</a:t>
            </a:r>
          </a:p>
        </p:txBody>
      </p:sp>
      <p:sp>
        <p:nvSpPr>
          <p:cNvPr id="4" name="Slide Number Placeholder 3">
            <a:extLst>
              <a:ext uri="{FF2B5EF4-FFF2-40B4-BE49-F238E27FC236}">
                <a16:creationId xmlns:a16="http://schemas.microsoft.com/office/drawing/2014/main" id="{5E1C2E88-B99A-4052-9583-6F445749A18B}"/>
              </a:ext>
            </a:extLst>
          </p:cNvPr>
          <p:cNvSpPr>
            <a:spLocks noGrp="1"/>
          </p:cNvSpPr>
          <p:nvPr>
            <p:ph type="sldNum" sz="quarter" idx="12"/>
          </p:nvPr>
        </p:nvSpPr>
        <p:spPr/>
        <p:txBody>
          <a:bodyPr/>
          <a:lstStyle/>
          <a:p>
            <a:fld id="{29AAD378-655A-49C6-813C-9FD132EF7440}" type="slidenum">
              <a:rPr lang="en-US" smtClean="0"/>
              <a:pPr/>
              <a:t>53</a:t>
            </a:fld>
            <a:endParaRPr lang="en-US" dirty="0"/>
          </a:p>
        </p:txBody>
      </p:sp>
    </p:spTree>
    <p:extLst>
      <p:ext uri="{BB962C8B-B14F-4D97-AF65-F5344CB8AC3E}">
        <p14:creationId xmlns:p14="http://schemas.microsoft.com/office/powerpoint/2010/main" val="4053497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8B7FA8-E2C1-4335-ACA3-CE01F0476FEB}"/>
              </a:ext>
            </a:extLst>
          </p:cNvPr>
          <p:cNvSpPr>
            <a:spLocks noGrp="1"/>
          </p:cNvSpPr>
          <p:nvPr>
            <p:ph idx="1"/>
          </p:nvPr>
        </p:nvSpPr>
        <p:spPr/>
        <p:txBody>
          <a:bodyPr/>
          <a:lstStyle/>
          <a:p>
            <a:r>
              <a:rPr lang="en-US" dirty="0"/>
              <a:t>Safe RL: how can we explore safely, or guarantee worse-case loss, or show that the RL algorithm guarantees satisfaction of some temporal logic objective</a:t>
            </a:r>
          </a:p>
          <a:p>
            <a:r>
              <a:rPr lang="en-US" dirty="0"/>
              <a:t>Main approaches:</a:t>
            </a:r>
          </a:p>
          <a:p>
            <a:pPr lvl="1"/>
            <a:r>
              <a:rPr lang="en-US" dirty="0"/>
              <a:t>Shielded training: use safety specifications to ensure that agent does not explore unsafe states during training</a:t>
            </a:r>
          </a:p>
          <a:p>
            <a:pPr lvl="1"/>
            <a:r>
              <a:rPr lang="en-US" dirty="0"/>
              <a:t>Give probably-approximately-correct (PAC) guarantees or (statistical) bounds on worst-case loss</a:t>
            </a:r>
          </a:p>
          <a:p>
            <a:pPr lvl="1"/>
            <a:r>
              <a:rPr lang="en-US" dirty="0"/>
              <a:t>Incorporate safety objectives during the training process (reward shaping)</a:t>
            </a:r>
          </a:p>
          <a:p>
            <a:pPr lvl="1"/>
            <a:r>
              <a:rPr lang="en-US" dirty="0"/>
              <a:t>After training: formally or statistically establish safety guarantees </a:t>
            </a:r>
            <a:r>
              <a:rPr lang="en-US" dirty="0" err="1"/>
              <a:t>w.r.t.</a:t>
            </a:r>
            <a:r>
              <a:rPr lang="en-US" dirty="0"/>
              <a:t> formal specifications</a:t>
            </a:r>
          </a:p>
          <a:p>
            <a:pPr lvl="1"/>
            <a:endParaRPr lang="en-US" dirty="0"/>
          </a:p>
          <a:p>
            <a:pPr marL="411480" lvl="1" indent="0">
              <a:buNone/>
            </a:pPr>
            <a:endParaRPr lang="en-US" dirty="0"/>
          </a:p>
        </p:txBody>
      </p:sp>
      <p:sp>
        <p:nvSpPr>
          <p:cNvPr id="3" name="Title 2">
            <a:extLst>
              <a:ext uri="{FF2B5EF4-FFF2-40B4-BE49-F238E27FC236}">
                <a16:creationId xmlns:a16="http://schemas.microsoft.com/office/drawing/2014/main" id="{B97819CE-3BCB-4CDF-AF4D-2B2E5D9982C3}"/>
              </a:ext>
            </a:extLst>
          </p:cNvPr>
          <p:cNvSpPr>
            <a:spLocks noGrp="1"/>
          </p:cNvSpPr>
          <p:nvPr>
            <p:ph type="title"/>
          </p:nvPr>
        </p:nvSpPr>
        <p:spPr/>
        <p:txBody>
          <a:bodyPr/>
          <a:lstStyle/>
          <a:p>
            <a:r>
              <a:rPr lang="en-US" dirty="0"/>
              <a:t>Safe RL</a:t>
            </a:r>
          </a:p>
        </p:txBody>
      </p:sp>
      <p:sp>
        <p:nvSpPr>
          <p:cNvPr id="4" name="Slide Number Placeholder 3">
            <a:extLst>
              <a:ext uri="{FF2B5EF4-FFF2-40B4-BE49-F238E27FC236}">
                <a16:creationId xmlns:a16="http://schemas.microsoft.com/office/drawing/2014/main" id="{15EA4EE4-1B37-4543-A54E-64882E2370C9}"/>
              </a:ext>
            </a:extLst>
          </p:cNvPr>
          <p:cNvSpPr>
            <a:spLocks noGrp="1"/>
          </p:cNvSpPr>
          <p:nvPr>
            <p:ph type="sldNum" sz="quarter" idx="12"/>
          </p:nvPr>
        </p:nvSpPr>
        <p:spPr/>
        <p:txBody>
          <a:bodyPr/>
          <a:lstStyle/>
          <a:p>
            <a:fld id="{29AAD378-655A-49C6-813C-9FD132EF7440}" type="slidenum">
              <a:rPr lang="en-US" smtClean="0"/>
              <a:pPr/>
              <a:t>54</a:t>
            </a:fld>
            <a:endParaRPr lang="en-US" dirty="0"/>
          </a:p>
        </p:txBody>
      </p:sp>
    </p:spTree>
    <p:extLst>
      <p:ext uri="{BB962C8B-B14F-4D97-AF65-F5344CB8AC3E}">
        <p14:creationId xmlns:p14="http://schemas.microsoft.com/office/powerpoint/2010/main" val="2460488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22DE4C-4250-049D-170F-82502D146F28}"/>
              </a:ext>
            </a:extLst>
          </p:cNvPr>
          <p:cNvSpPr>
            <a:spLocks noGrp="1"/>
          </p:cNvSpPr>
          <p:nvPr>
            <p:ph idx="1"/>
          </p:nvPr>
        </p:nvSpPr>
        <p:spPr>
          <a:xfrm>
            <a:off x="166681" y="1384918"/>
            <a:ext cx="11699087" cy="4674174"/>
          </a:xfrm>
        </p:spPr>
        <p:txBody>
          <a:bodyPr/>
          <a:lstStyle/>
          <a:p>
            <a:r>
              <a:rPr lang="en-US" dirty="0"/>
              <a:t>The Decision Transformer</a:t>
            </a:r>
          </a:p>
          <a:p>
            <a:r>
              <a:rPr lang="en-US" dirty="0"/>
              <a:t>Reward shaping, Reward machines</a:t>
            </a:r>
          </a:p>
          <a:p>
            <a:r>
              <a:rPr lang="en-US" dirty="0"/>
              <a:t>Multi-agent Reinforcement Learning</a:t>
            </a:r>
          </a:p>
          <a:p>
            <a:r>
              <a:rPr lang="en-US" dirty="0"/>
              <a:t>Reinforcement Learning to satisfy Temporal Logic objectives</a:t>
            </a:r>
          </a:p>
          <a:p>
            <a:r>
              <a:rPr lang="en-US" dirty="0"/>
              <a:t>Hierarchical RL</a:t>
            </a:r>
          </a:p>
          <a:p>
            <a:r>
              <a:rPr lang="en-US" dirty="0"/>
              <a:t>Multi-Objective/Multi-Task RL</a:t>
            </a:r>
          </a:p>
          <a:p>
            <a:r>
              <a:rPr lang="en-US" dirty="0"/>
              <a:t>Meta-learning in RL (learning to learn)</a:t>
            </a:r>
          </a:p>
          <a:p>
            <a:r>
              <a:rPr lang="en-US" dirty="0"/>
              <a:t>Non-Markovian RL</a:t>
            </a:r>
          </a:p>
        </p:txBody>
      </p:sp>
      <p:sp>
        <p:nvSpPr>
          <p:cNvPr id="3" name="Title 2">
            <a:extLst>
              <a:ext uri="{FF2B5EF4-FFF2-40B4-BE49-F238E27FC236}">
                <a16:creationId xmlns:a16="http://schemas.microsoft.com/office/drawing/2014/main" id="{0857177B-F00B-FEE9-2B25-39C6926F76C0}"/>
              </a:ext>
            </a:extLst>
          </p:cNvPr>
          <p:cNvSpPr>
            <a:spLocks noGrp="1"/>
          </p:cNvSpPr>
          <p:nvPr>
            <p:ph type="title"/>
          </p:nvPr>
        </p:nvSpPr>
        <p:spPr/>
        <p:txBody>
          <a:bodyPr/>
          <a:lstStyle/>
          <a:p>
            <a:r>
              <a:rPr lang="en-US" dirty="0"/>
              <a:t>Topics for independent study</a:t>
            </a:r>
          </a:p>
        </p:txBody>
      </p:sp>
      <p:sp>
        <p:nvSpPr>
          <p:cNvPr id="4" name="Slide Number Placeholder 3">
            <a:extLst>
              <a:ext uri="{FF2B5EF4-FFF2-40B4-BE49-F238E27FC236}">
                <a16:creationId xmlns:a16="http://schemas.microsoft.com/office/drawing/2014/main" id="{01E0B314-3F47-E092-F146-01246140B7C4}"/>
              </a:ext>
            </a:extLst>
          </p:cNvPr>
          <p:cNvSpPr>
            <a:spLocks noGrp="1"/>
          </p:cNvSpPr>
          <p:nvPr>
            <p:ph type="sldNum" sz="quarter" idx="12"/>
          </p:nvPr>
        </p:nvSpPr>
        <p:spPr/>
        <p:txBody>
          <a:bodyPr/>
          <a:lstStyle/>
          <a:p>
            <a:fld id="{29AAD378-655A-49C6-813C-9FD132EF7440}" type="slidenum">
              <a:rPr lang="en-US" smtClean="0"/>
              <a:pPr/>
              <a:t>55</a:t>
            </a:fld>
            <a:endParaRPr lang="en-US" dirty="0"/>
          </a:p>
        </p:txBody>
      </p:sp>
    </p:spTree>
    <p:extLst>
      <p:ext uri="{BB962C8B-B14F-4D97-AF65-F5344CB8AC3E}">
        <p14:creationId xmlns:p14="http://schemas.microsoft.com/office/powerpoint/2010/main" val="1004763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87A7F8-E658-4EEC-9D17-1E5FA6C5B776}"/>
              </a:ext>
            </a:extLst>
          </p:cNvPr>
          <p:cNvSpPr>
            <a:spLocks noGrp="1"/>
          </p:cNvSpPr>
          <p:nvPr>
            <p:ph idx="1"/>
          </p:nvPr>
        </p:nvSpPr>
        <p:spPr>
          <a:xfrm>
            <a:off x="166681" y="2510117"/>
            <a:ext cx="11699087" cy="3173923"/>
          </a:xfrm>
        </p:spPr>
        <p:txBody>
          <a:bodyPr>
            <a:normAutofit/>
          </a:bodyPr>
          <a:lstStyle/>
          <a:p>
            <a:r>
              <a:rPr lang="en-US" sz="1600" dirty="0"/>
              <a:t>Sutton, Richard S. and Andrew G. </a:t>
            </a:r>
            <a:r>
              <a:rPr lang="en-US" sz="1600" dirty="0" err="1"/>
              <a:t>Barto</a:t>
            </a:r>
            <a:r>
              <a:rPr lang="en-US" sz="1600" dirty="0"/>
              <a:t>. Reinforcement Learning: An Introduction. Cambridge, MA: The MIT Press, 2018. Print. Adaptive Computation and Machine Learning Series. (</a:t>
            </a:r>
            <a:r>
              <a:rPr lang="en-US" sz="1600" dirty="0">
                <a:hlinkClick r:id="rId2"/>
              </a:rPr>
              <a:t>http://incompleteideas.net/book/the-book-2nd.html</a:t>
            </a:r>
            <a:r>
              <a:rPr lang="en-US" sz="1600" dirty="0"/>
              <a:t>)</a:t>
            </a:r>
            <a:endParaRPr lang="en-US" sz="1600" b="0" i="0" dirty="0">
              <a:solidFill>
                <a:srgbClr val="000000"/>
              </a:solidFill>
              <a:effectLst/>
              <a:latin typeface="CMCSC10"/>
            </a:endParaRPr>
          </a:p>
          <a:p>
            <a:r>
              <a:rPr lang="en-US" sz="1600" b="0" i="0" dirty="0">
                <a:solidFill>
                  <a:srgbClr val="000000"/>
                </a:solidFill>
                <a:effectLst/>
                <a:latin typeface="CMCSC10"/>
              </a:rPr>
              <a:t>Martin L. </a:t>
            </a:r>
            <a:r>
              <a:rPr lang="en-US" sz="1600" b="0" i="0" dirty="0" err="1">
                <a:solidFill>
                  <a:srgbClr val="000000"/>
                </a:solidFill>
                <a:effectLst/>
                <a:latin typeface="CMCSC10"/>
              </a:rPr>
              <a:t>Puterman</a:t>
            </a:r>
            <a:r>
              <a:rPr lang="en-US" sz="1600" b="0" i="0" dirty="0">
                <a:solidFill>
                  <a:srgbClr val="000000"/>
                </a:solidFill>
                <a:effectLst/>
                <a:latin typeface="CMR8"/>
              </a:rPr>
              <a:t>, </a:t>
            </a:r>
            <a:r>
              <a:rPr lang="en-US" sz="1600" b="0" i="0" dirty="0">
                <a:solidFill>
                  <a:srgbClr val="000000"/>
                </a:solidFill>
                <a:effectLst/>
                <a:latin typeface="CMTI8"/>
              </a:rPr>
              <a:t>Markov Decision Processes: Discrete Stochastic Dynamic Programming</a:t>
            </a:r>
            <a:r>
              <a:rPr lang="en-US" sz="1600" b="0" i="0" dirty="0">
                <a:solidFill>
                  <a:srgbClr val="000000"/>
                </a:solidFill>
                <a:effectLst/>
                <a:latin typeface="CMR8"/>
              </a:rPr>
              <a:t>, John Wiley &amp; Sons, Inc., New York, NY, USA, 1994</a:t>
            </a:r>
            <a:r>
              <a:rPr lang="en-US" sz="1600" dirty="0"/>
              <a:t> </a:t>
            </a:r>
          </a:p>
          <a:p>
            <a:r>
              <a:rPr lang="en-US" sz="1600" dirty="0"/>
              <a:t>Dimitri </a:t>
            </a:r>
            <a:r>
              <a:rPr lang="en-US" sz="1600" dirty="0" err="1"/>
              <a:t>Bertsekas</a:t>
            </a:r>
            <a:r>
              <a:rPr lang="en-US" sz="1600" dirty="0"/>
              <a:t>, Reinforcement Learning and Optimal Control, Athena Scientific, 2019</a:t>
            </a:r>
            <a:br>
              <a:rPr lang="en-US" sz="1600" dirty="0"/>
            </a:br>
            <a:endParaRPr lang="en-US" sz="1600" dirty="0"/>
          </a:p>
        </p:txBody>
      </p:sp>
      <p:sp>
        <p:nvSpPr>
          <p:cNvPr id="3" name="Title 2">
            <a:extLst>
              <a:ext uri="{FF2B5EF4-FFF2-40B4-BE49-F238E27FC236}">
                <a16:creationId xmlns:a16="http://schemas.microsoft.com/office/drawing/2014/main" id="{B8E36B42-0429-47E3-B5D0-A1E370FA9ABE}"/>
              </a:ext>
            </a:extLst>
          </p:cNvPr>
          <p:cNvSpPr>
            <a:spLocks noGrp="1"/>
          </p:cNvSpPr>
          <p:nvPr>
            <p:ph type="title"/>
          </p:nvPr>
        </p:nvSpPr>
        <p:spPr/>
        <p:txBody>
          <a:bodyPr/>
          <a:lstStyle/>
          <a:p>
            <a:r>
              <a:rPr lang="en-US" dirty="0"/>
              <a:t>Bibliography</a:t>
            </a:r>
          </a:p>
        </p:txBody>
      </p:sp>
      <p:sp>
        <p:nvSpPr>
          <p:cNvPr id="4" name="Slide Number Placeholder 3">
            <a:extLst>
              <a:ext uri="{FF2B5EF4-FFF2-40B4-BE49-F238E27FC236}">
                <a16:creationId xmlns:a16="http://schemas.microsoft.com/office/drawing/2014/main" id="{53E6F203-A83F-4210-9D6A-2CD3AF9B8E2F}"/>
              </a:ext>
            </a:extLst>
          </p:cNvPr>
          <p:cNvSpPr>
            <a:spLocks noGrp="1"/>
          </p:cNvSpPr>
          <p:nvPr>
            <p:ph type="sldNum" sz="quarter" idx="12"/>
          </p:nvPr>
        </p:nvSpPr>
        <p:spPr/>
        <p:txBody>
          <a:bodyPr/>
          <a:lstStyle/>
          <a:p>
            <a:fld id="{29AAD378-655A-49C6-813C-9FD132EF7440}" type="slidenum">
              <a:rPr lang="en-US" smtClean="0"/>
              <a:pPr/>
              <a:t>56</a:t>
            </a:fld>
            <a:endParaRPr lang="en-US" dirty="0"/>
          </a:p>
        </p:txBody>
      </p:sp>
    </p:spTree>
    <p:extLst>
      <p:ext uri="{BB962C8B-B14F-4D97-AF65-F5344CB8AC3E}">
        <p14:creationId xmlns:p14="http://schemas.microsoft.com/office/powerpoint/2010/main" val="1855070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62401B6-77B1-426D-847F-E51450C0E03B}"/>
                  </a:ext>
                </a:extLst>
              </p:cNvPr>
              <p:cNvSpPr>
                <a:spLocks noGrp="1"/>
              </p:cNvSpPr>
              <p:nvPr>
                <p:ph idx="1"/>
              </p:nvPr>
            </p:nvSpPr>
            <p:spPr/>
            <p:txBody>
              <a:bodyPr>
                <a:normAutofit/>
              </a:bodyPr>
              <a:lstStyle/>
              <a:p>
                <a:r>
                  <a:rPr lang="en-US" dirty="0"/>
                  <a:t>An environment satisfying these conditions is called a Markov Decision Process</a:t>
                </a:r>
              </a:p>
              <a:p>
                <a:r>
                  <a:rPr lang="en-US" dirty="0"/>
                  <a:t>MDP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𝐴𝑐𝑡</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m:t>
                    </m:r>
                  </m:oMath>
                </a14:m>
                <a:r>
                  <a:rPr lang="en-US" dirty="0"/>
                  <a:t>, where:</a:t>
                </a:r>
              </a:p>
              <a:p>
                <a:pPr lvl="1"/>
                <a14:m>
                  <m:oMath xmlns:m="http://schemas.openxmlformats.org/officeDocument/2006/math">
                    <m:r>
                      <a:rPr lang="en-US" b="0" i="1" smtClean="0">
                        <a:latin typeface="Cambria Math" panose="02040503050406030204" pitchFamily="18" charset="0"/>
                      </a:rPr>
                      <m:t>𝑆</m:t>
                    </m:r>
                  </m:oMath>
                </a14:m>
                <a:r>
                  <a:rPr lang="en-US" dirty="0"/>
                  <a:t>: Finite/Infinite set of states</a:t>
                </a:r>
              </a:p>
              <a:p>
                <a:pPr lvl="1"/>
                <a14:m>
                  <m:oMath xmlns:m="http://schemas.openxmlformats.org/officeDocument/2006/math">
                    <m:r>
                      <a:rPr lang="en-US" b="0" i="1" smtClean="0">
                        <a:latin typeface="Cambria Math" panose="02040503050406030204" pitchFamily="18" charset="0"/>
                      </a:rPr>
                      <m:t>𝐴𝑐𝑡</m:t>
                    </m:r>
                  </m:oMath>
                </a14:m>
                <a:r>
                  <a:rPr lang="en-US" dirty="0"/>
                  <a:t>: Finite/Infinite set of actions</a:t>
                </a:r>
              </a:p>
              <a:p>
                <a:pPr lvl="1"/>
                <a14:m>
                  <m:oMath xmlns:m="http://schemas.openxmlformats.org/officeDocument/2006/math">
                    <m:r>
                      <a:rPr lang="en-US" b="0" i="1" smtClean="0">
                        <a:latin typeface="Cambria Math" panose="02040503050406030204" pitchFamily="18" charset="0"/>
                      </a:rPr>
                      <m:t>𝑃</m:t>
                    </m:r>
                  </m:oMath>
                </a14:m>
                <a:r>
                  <a:rPr lang="en-US" dirty="0"/>
                  <a:t>: Probability Distribution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e>
                    </m:d>
                  </m:oMath>
                </a14:m>
                <a:r>
                  <a:rPr lang="en-US" dirty="0"/>
                  <a:t>, where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𝐴𝑐𝑡</m:t>
                    </m:r>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ℝ</m:t>
                    </m:r>
                  </m:oMath>
                </a14:m>
                <a:endParaRPr lang="en-US" dirty="0"/>
              </a:p>
              <a:p>
                <a:pPr lvl="1"/>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m:t>
                    </m:r>
                  </m:oMath>
                </a14:m>
                <a:r>
                  <a:rPr lang="en-US" dirty="0"/>
                  <a:t> Discount factor</a:t>
                </a:r>
              </a:p>
            </p:txBody>
          </p:sp>
        </mc:Choice>
        <mc:Fallback xmlns="">
          <p:sp>
            <p:nvSpPr>
              <p:cNvPr id="2" name="Content Placeholder 1">
                <a:extLst>
                  <a:ext uri="{FF2B5EF4-FFF2-40B4-BE49-F238E27FC236}">
                    <a16:creationId xmlns:a16="http://schemas.microsoft.com/office/drawing/2014/main" id="{462401B6-77B1-426D-847F-E51450C0E03B}"/>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E9CC8C1-CEF3-46D7-8998-8B6BA013682B}"/>
              </a:ext>
            </a:extLst>
          </p:cNvPr>
          <p:cNvSpPr>
            <a:spLocks noGrp="1"/>
          </p:cNvSpPr>
          <p:nvPr>
            <p:ph type="title"/>
          </p:nvPr>
        </p:nvSpPr>
        <p:spPr/>
        <p:txBody>
          <a:bodyPr/>
          <a:lstStyle/>
          <a:p>
            <a:r>
              <a:rPr lang="en-US" dirty="0"/>
              <a:t>Markov Decision Process</a:t>
            </a:r>
          </a:p>
        </p:txBody>
      </p:sp>
      <p:sp>
        <p:nvSpPr>
          <p:cNvPr id="4" name="Slide Number Placeholder 3">
            <a:extLst>
              <a:ext uri="{FF2B5EF4-FFF2-40B4-BE49-F238E27FC236}">
                <a16:creationId xmlns:a16="http://schemas.microsoft.com/office/drawing/2014/main" id="{2D6AC6A8-88BE-4536-B9CC-7B98E16F51AE}"/>
              </a:ext>
            </a:extLst>
          </p:cNvPr>
          <p:cNvSpPr>
            <a:spLocks noGrp="1"/>
          </p:cNvSpPr>
          <p:nvPr>
            <p:ph type="sldNum" sz="quarter" idx="12"/>
          </p:nvPr>
        </p:nvSpPr>
        <p:spPr/>
        <p:txBody>
          <a:bodyPr/>
          <a:lstStyle/>
          <a:p>
            <a:fld id="{29AAD378-655A-49C6-813C-9FD132EF7440}" type="slidenum">
              <a:rPr lang="en-US" smtClean="0"/>
              <a:pPr/>
              <a:t>6</a:t>
            </a:fld>
            <a:endParaRPr lang="en-US" dirty="0"/>
          </a:p>
        </p:txBody>
      </p:sp>
    </p:spTree>
    <p:extLst>
      <p:ext uri="{BB962C8B-B14F-4D97-AF65-F5344CB8AC3E}">
        <p14:creationId xmlns:p14="http://schemas.microsoft.com/office/powerpoint/2010/main" val="171762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DE14A60-C6BD-461C-95FB-458AFFFC1F4D}"/>
                  </a:ext>
                </a:extLst>
              </p:cNvPr>
              <p:cNvSpPr>
                <a:spLocks noGrp="1"/>
              </p:cNvSpPr>
              <p:nvPr>
                <p:ph idx="1"/>
              </p:nvPr>
            </p:nvSpPr>
            <p:spPr>
              <a:xfrm>
                <a:off x="166680" y="1332703"/>
                <a:ext cx="9031107" cy="4351338"/>
              </a:xfrm>
            </p:spPr>
            <p:txBody>
              <a:bodyPr>
                <a:normAutofit/>
              </a:bodyPr>
              <a:lstStyle/>
              <a:p>
                <a14:m>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e>
                        </m:d>
                      </m:e>
                    </m:d>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∈[0,3]}</m:t>
                    </m:r>
                  </m:oMath>
                </a14:m>
                <a:endParaRPr lang="en-US" sz="2000" dirty="0"/>
              </a:p>
              <a:p>
                <a14:m>
                  <m:oMath xmlns:m="http://schemas.openxmlformats.org/officeDocument/2006/math">
                    <m:r>
                      <a:rPr lang="en-US" sz="2000" i="1" dirty="0" smtClean="0">
                        <a:latin typeface="Cambria Math" panose="02040503050406030204" pitchFamily="18" charset="0"/>
                      </a:rPr>
                      <m:t>𝐴</m:t>
                    </m:r>
                  </m:oMath>
                </a14:m>
                <a:r>
                  <a:rPr lang="en-US" sz="2000" dirty="0"/>
                  <a:t> = {</a:t>
                </a:r>
                <a14:m>
                  <m:oMath xmlns:m="http://schemas.openxmlformats.org/officeDocument/2006/math">
                    <m:r>
                      <m:rPr>
                        <m:sty m:val="p"/>
                      </m:rPr>
                      <a:rPr lang="en-US" sz="2000" b="0" i="0" smtClean="0">
                        <a:latin typeface="Cambria Math" panose="02040503050406030204" pitchFamily="18" charset="0"/>
                      </a:rPr>
                      <m:t>up</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dn</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lf</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rt</m:t>
                    </m:r>
                  </m:oMath>
                </a14:m>
                <a:r>
                  <a:rPr lang="en-US" sz="2000" dirty="0"/>
                  <a:t>}</a:t>
                </a:r>
              </a:p>
              <a:p>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e>
                        </m:d>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𝑖</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𝑗</m:t>
                                </m:r>
                              </m:e>
                              <m:sup>
                                <m:r>
                                  <a:rPr lang="en-US" sz="2000" b="0" i="1" smtClean="0">
                                    <a:latin typeface="Cambria Math" panose="02040503050406030204" pitchFamily="18" charset="0"/>
                                  </a:rPr>
                                  <m:t>′</m:t>
                                </m:r>
                              </m:sup>
                            </m:sSup>
                          </m:e>
                        </m:d>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0.</m:t>
                              </m:r>
                              <m:r>
                                <a:rPr lang="en-US" sz="2000" b="0" i="1" smtClean="0">
                                  <a:latin typeface="Cambria Math" panose="02040503050406030204" pitchFamily="18" charset="0"/>
                                </a:rPr>
                                <m:t>8</m:t>
                              </m:r>
                            </m:e>
                          </m:mr>
                          <m:m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0.1</m:t>
                                  </m:r>
                                </m:e>
                                <m:e>
                                  <m:r>
                                    <a:rPr lang="en-US" sz="2000" b="0" i="1" smtClean="0">
                                      <a:latin typeface="Cambria Math" panose="02040503050406030204" pitchFamily="18" charset="0"/>
                                    </a:rPr>
                                    <m:t>0</m:t>
                                  </m:r>
                                </m:e>
                              </m:eqArr>
                            </m:e>
                          </m:mr>
                        </m:m>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 </m:t>
                              </m:r>
                              <m:r>
                                <a:rPr lang="en-US" sz="2000" b="0" i="1" smtClean="0">
                                  <a:latin typeface="Cambria Math" panose="02040503050406030204" pitchFamily="18" charset="0"/>
                                </a:rPr>
                                <m:t>   </m:t>
                              </m:r>
                              <m:r>
                                <m:rPr>
                                  <m:sty m:val="p"/>
                                  <m:brk m:alnAt="7"/>
                                </m:rPr>
                                <a:rPr lang="en-US" sz="2000" b="0" i="0" smtClean="0">
                                  <a:latin typeface="Cambria Math" panose="02040503050406030204" pitchFamily="18" charset="0"/>
                                </a:rPr>
                                <m:t>i</m:t>
                              </m:r>
                              <m:r>
                                <m:rPr>
                                  <m:sty m:val="p"/>
                                </m:rPr>
                                <a:rPr lang="en-US" sz="2000" b="0" i="0" smtClean="0">
                                  <a:latin typeface="Cambria Math" panose="02040503050406030204" pitchFamily="18" charset="0"/>
                                </a:rPr>
                                <m:t>f</m:t>
                              </m:r>
                              <m:r>
                                <m:rPr>
                                  <m:brk m:alnAt="7"/>
                                </m:rP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m:rPr>
                                          <m:brk m:alnAt="7"/>
                                        </m:rPr>
                                        <a:rPr lang="en-US" sz="2000" b="0" i="1" smtClean="0">
                                          <a:latin typeface="Cambria Math" panose="02040503050406030204" pitchFamily="18" charset="0"/>
                                        </a:rPr>
                                        <m:t>𝑖</m:t>
                                      </m:r>
                                    </m:e>
                                    <m:sup>
                                      <m:r>
                                        <a:rPr lang="en-US" sz="2000" b="0" i="1" smtClean="0">
                                          <a:latin typeface="Cambria Math" panose="02040503050406030204" pitchFamily="18" charset="0"/>
                                        </a:rPr>
                                        <m:t>′</m:t>
                                      </m:r>
                                    </m:sup>
                                  </m:sSup>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r>
                                        <m:rPr>
                                          <m:brk m:alnAt="7"/>
                                        </m:rPr>
                                        <a:rPr lang="en-US" sz="2000" b="0" i="1" smtClean="0">
                                          <a:latin typeface="Cambria Math" panose="02040503050406030204" pitchFamily="18" charset="0"/>
                                        </a:rPr>
                                        <m:t>𝑗</m:t>
                                      </m:r>
                                    </m:e>
                                    <m:sup>
                                      <m:r>
                                        <a:rPr lang="en-US" sz="2000" b="0" i="1" smtClean="0">
                                          <a:latin typeface="Cambria Math" panose="02040503050406030204" pitchFamily="18" charset="0"/>
                                        </a:rPr>
                                        <m:t>′</m:t>
                                      </m:r>
                                    </m:sup>
                                  </m:sSup>
                                </m:e>
                              </m:d>
                              <m:r>
                                <m:rPr>
                                  <m:brk m:alnAt="7"/>
                                </m:rPr>
                                <a:rPr lang="en-US" sz="2000" b="0" i="0" smtClean="0">
                                  <a:latin typeface="Cambria Math" panose="02040503050406030204" pitchFamily="18" charset="0"/>
                                </a:rPr>
                                <m:t> </m:t>
                              </m:r>
                              <m:r>
                                <m:rPr>
                                  <m:sty m:val="p"/>
                                </m:rPr>
                                <a:rPr lang="en-US" sz="2000">
                                  <a:latin typeface="Cambria Math" panose="02040503050406030204" pitchFamily="18" charset="0"/>
                                </a:rPr>
                                <m:t>in</m:t>
                              </m:r>
                              <m:r>
                                <a:rPr lang="en-US" sz="2000">
                                  <a:latin typeface="Cambria Math" panose="02040503050406030204" pitchFamily="18" charset="0"/>
                                </a:rPr>
                                <m:t> </m:t>
                              </m:r>
                              <m:r>
                                <m:rPr>
                                  <m:sty m:val="p"/>
                                </m:rPr>
                                <a:rPr lang="en-US" sz="2000">
                                  <a:latin typeface="Cambria Math" panose="02040503050406030204" pitchFamily="18" charset="0"/>
                                </a:rPr>
                                <m:t>the</m:t>
                              </m:r>
                              <m:r>
                                <a:rPr lang="en-US" sz="2000">
                                  <a:latin typeface="Cambria Math" panose="02040503050406030204" pitchFamily="18" charset="0"/>
                                </a:rPr>
                                <m:t> </m:t>
                              </m:r>
                              <m:r>
                                <m:rPr>
                                  <m:nor/>
                                </m:rPr>
                                <a:rPr lang="en-US" sz="2000" b="0" i="0" smtClean="0">
                                  <a:latin typeface="Cambria Math" panose="02040503050406030204" pitchFamily="18" charset="0"/>
                                </a:rPr>
                                <m:t>"</m:t>
                              </m:r>
                              <m:r>
                                <m:rPr>
                                  <m:nor/>
                                </m:rPr>
                                <a:rPr lang="en-US" sz="2000" b="0" i="0" smtClean="0">
                                  <a:latin typeface="Cambria Math" panose="02040503050406030204" pitchFamily="18" charset="0"/>
                                </a:rPr>
                                <m:t>a</m:t>
                              </m:r>
                              <m:r>
                                <m:rPr>
                                  <m:nor/>
                                </m:rPr>
                                <a:rPr lang="en-US" sz="2000" b="0" i="0" smtClean="0">
                                  <a:latin typeface="Cambria Math" panose="02040503050406030204" pitchFamily="18" charset="0"/>
                                </a:rPr>
                                <m:t>" </m:t>
                              </m:r>
                              <m:r>
                                <m:rPr>
                                  <m:sty m:val="p"/>
                                </m:rPr>
                                <a:rPr lang="en-US" sz="2000" i="0">
                                  <a:latin typeface="Cambria Math" panose="02040503050406030204" pitchFamily="18" charset="0"/>
                                </a:rPr>
                                <m:t>dir</m:t>
                              </m:r>
                              <m:r>
                                <m:rPr>
                                  <m:sty m:val="p"/>
                                </m:rPr>
                                <a:rPr lang="en-US" sz="2000" b="0" i="0" smtClean="0">
                                  <a:latin typeface="Cambria Math" panose="02040503050406030204" pitchFamily="18" charset="0"/>
                                </a:rPr>
                                <m:t>ection</m:t>
                              </m:r>
                            </m:e>
                          </m:mr>
                          <m:mr>
                            <m:e>
                              <m:eqArr>
                                <m:eqArrPr>
                                  <m:ctrlPr>
                                    <a:rPr lang="en-US" sz="2000" b="0" i="1" smtClean="0">
                                      <a:latin typeface="Cambria Math" panose="02040503050406030204" pitchFamily="18" charset="0"/>
                                    </a:rPr>
                                  </m:ctrlPr>
                                </m:eqArrPr>
                                <m:e>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𝑖</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𝑗</m:t>
                                          </m:r>
                                        </m:e>
                                        <m:sup>
                                          <m:r>
                                            <a:rPr lang="en-US" sz="2000" b="0" i="1" smtClean="0">
                                              <a:latin typeface="Cambria Math" panose="02040503050406030204" pitchFamily="18" charset="0"/>
                                            </a:rPr>
                                            <m:t>′</m:t>
                                          </m:r>
                                        </m:sup>
                                      </m:sSup>
                                    </m:e>
                                  </m:d>
                                  <m:r>
                                    <a:rPr lang="en-US" sz="2000" b="0" i="1" smtClean="0">
                                      <a:latin typeface="Cambria Math" panose="02040503050406030204" pitchFamily="18" charset="0"/>
                                    </a:rPr>
                                    <m:t> </m:t>
                                  </m:r>
                                  <m:r>
                                    <m:rPr>
                                      <m:sty m:val="p"/>
                                    </m:rPr>
                                    <a:rPr lang="en-US" sz="2000" b="0" i="0" smtClean="0">
                                      <a:latin typeface="Cambria Math" panose="02040503050406030204" pitchFamily="18" charset="0"/>
                                    </a:rPr>
                                    <m:t>in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a</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direction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orthogonal</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to</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a</m:t>
                                  </m:r>
                                  <m:r>
                                    <a:rPr lang="en-US" sz="2000" b="0" i="0" smtClean="0">
                                      <a:latin typeface="Cambria Math" panose="02040503050406030204" pitchFamily="18" charset="0"/>
                                    </a:rPr>
                                    <m:t>"</m:t>
                                  </m:r>
                                </m:e>
                                <m:e>
                                  <m:r>
                                    <m:rPr>
                                      <m:sty m:val="p"/>
                                    </m:rPr>
                                    <a:rPr lang="en-US" sz="2000" b="0" i="0" smtClean="0">
                                      <a:latin typeface="Cambria Math" panose="02040503050406030204" pitchFamily="18" charset="0"/>
                                    </a:rPr>
                                    <m:t>otherwise</m:t>
                                  </m:r>
                                </m:e>
                              </m:eqArr>
                            </m:e>
                          </m:mr>
                        </m:m>
                      </m:e>
                    </m:d>
                  </m:oMath>
                </a14:m>
                <a:endParaRPr lang="en-US" sz="2000" b="0" dirty="0"/>
              </a:p>
              <a:p>
                <a14:m>
                  <m:oMath xmlns:m="http://schemas.openxmlformats.org/officeDocument/2006/math">
                    <m:r>
                      <a:rPr lang="en-US" sz="2000" b="0" i="1" smtClean="0">
                        <a:latin typeface="Cambria Math" panose="02040503050406030204" pitchFamily="18" charset="0"/>
                      </a:rPr>
                      <m:t>𝑅</m:t>
                    </m:r>
                    <m:d>
                      <m:dPr>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e>
                        </m:d>
                      </m:e>
                    </m:d>
                    <m:r>
                      <a:rPr lang="en-US" sz="2000" b="0" i="1" smtClean="0">
                        <a:latin typeface="Cambria Math" panose="02040503050406030204" pitchFamily="18" charset="0"/>
                      </a:rPr>
                      <m:t>= +1 </m:t>
                    </m:r>
                  </m:oMath>
                </a14:m>
                <a:r>
                  <a:rPr lang="en-US" sz="2000" b="0" dirty="0"/>
                  <a:t>for goal (green), </a:t>
                </a:r>
                <a14:m>
                  <m:oMath xmlns:m="http://schemas.openxmlformats.org/officeDocument/2006/math">
                    <m:r>
                      <a:rPr lang="en-US" sz="2000" b="0" i="1" smtClean="0">
                        <a:latin typeface="Cambria Math" panose="02040503050406030204" pitchFamily="18" charset="0"/>
                      </a:rPr>
                      <m:t>−1</m:t>
                    </m:r>
                  </m:oMath>
                </a14:m>
                <a:r>
                  <a:rPr lang="en-US" sz="2000" b="0" dirty="0"/>
                  <a:t> for obstacle (red), else </a:t>
                </a:r>
                <a14:m>
                  <m:oMath xmlns:m="http://schemas.openxmlformats.org/officeDocument/2006/math">
                    <m:r>
                      <a:rPr lang="en-US" sz="2000" b="0" i="1" dirty="0" smtClean="0">
                        <a:latin typeface="Cambria Math" panose="02040503050406030204" pitchFamily="18" charset="0"/>
                      </a:rPr>
                      <m:t>0</m:t>
                    </m:r>
                  </m:oMath>
                </a14:m>
                <a:endParaRPr lang="en-US" sz="2000" b="0" dirty="0"/>
              </a:p>
              <a:p>
                <a:endParaRPr lang="en-US" sz="2000" dirty="0"/>
              </a:p>
            </p:txBody>
          </p:sp>
        </mc:Choice>
        <mc:Fallback xmlns="">
          <p:sp>
            <p:nvSpPr>
              <p:cNvPr id="2" name="Content Placeholder 1">
                <a:extLst>
                  <a:ext uri="{FF2B5EF4-FFF2-40B4-BE49-F238E27FC236}">
                    <a16:creationId xmlns:a16="http://schemas.microsoft.com/office/drawing/2014/main" id="{7DE14A60-C6BD-461C-95FB-458AFFFC1F4D}"/>
                  </a:ext>
                </a:extLst>
              </p:cNvPr>
              <p:cNvSpPr>
                <a:spLocks noGrp="1" noRot="1" noChangeAspect="1" noMove="1" noResize="1" noEditPoints="1" noAdjustHandles="1" noChangeArrowheads="1" noChangeShapeType="1" noTextEdit="1"/>
              </p:cNvSpPr>
              <p:nvPr>
                <p:ph idx="1"/>
              </p:nvPr>
            </p:nvSpPr>
            <p:spPr>
              <a:xfrm>
                <a:off x="166680" y="1332703"/>
                <a:ext cx="9031107" cy="4351338"/>
              </a:xfrm>
              <a:blipFill>
                <a:blip r:embed="rId2"/>
                <a:stretch>
                  <a:fillRect l="-27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8C975AC-B5D1-4841-98AF-E502F60FBD1C}"/>
              </a:ext>
            </a:extLst>
          </p:cNvPr>
          <p:cNvSpPr>
            <a:spLocks noGrp="1"/>
          </p:cNvSpPr>
          <p:nvPr>
            <p:ph type="title"/>
          </p:nvPr>
        </p:nvSpPr>
        <p:spPr/>
        <p:txBody>
          <a:bodyPr/>
          <a:lstStyle/>
          <a:p>
            <a:r>
              <a:rPr lang="en-US" dirty="0"/>
              <a:t>Example: MDP</a:t>
            </a:r>
          </a:p>
        </p:txBody>
      </p:sp>
      <p:pic>
        <p:nvPicPr>
          <p:cNvPr id="5" name="Picture 4">
            <a:extLst>
              <a:ext uri="{FF2B5EF4-FFF2-40B4-BE49-F238E27FC236}">
                <a16:creationId xmlns:a16="http://schemas.microsoft.com/office/drawing/2014/main" id="{C6C94CFD-C171-4CD4-819B-0A679E65193B}"/>
              </a:ext>
            </a:extLst>
          </p:cNvPr>
          <p:cNvPicPr>
            <a:picLocks noChangeAspect="1"/>
          </p:cNvPicPr>
          <p:nvPr/>
        </p:nvPicPr>
        <p:blipFill>
          <a:blip r:embed="rId3"/>
          <a:stretch>
            <a:fillRect/>
          </a:stretch>
        </p:blipFill>
        <p:spPr>
          <a:xfrm>
            <a:off x="8895042" y="1416374"/>
            <a:ext cx="3381375" cy="2819400"/>
          </a:xfrm>
          <a:prstGeom prst="rect">
            <a:avLst/>
          </a:prstGeom>
        </p:spPr>
      </p:pic>
    </p:spTree>
    <p:extLst>
      <p:ext uri="{BB962C8B-B14F-4D97-AF65-F5344CB8AC3E}">
        <p14:creationId xmlns:p14="http://schemas.microsoft.com/office/powerpoint/2010/main" val="75183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2400E9-052F-4311-9AA9-D9C9815601C8}"/>
              </a:ext>
            </a:extLst>
          </p:cNvPr>
          <p:cNvSpPr>
            <a:spLocks noGrp="1"/>
          </p:cNvSpPr>
          <p:nvPr>
            <p:ph idx="1"/>
          </p:nvPr>
        </p:nvSpPr>
        <p:spPr>
          <a:xfrm>
            <a:off x="5661361" y="2374814"/>
            <a:ext cx="6555599" cy="2326976"/>
          </a:xfrm>
        </p:spPr>
        <p:txBody>
          <a:bodyPr>
            <a:normAutofit/>
          </a:bodyPr>
          <a:lstStyle/>
          <a:p>
            <a:r>
              <a:rPr lang="en-US" dirty="0"/>
              <a:t>Assume fixed target location</a:t>
            </a:r>
          </a:p>
          <a:p>
            <a:r>
              <a:rPr lang="en-US" dirty="0"/>
              <a:t>Just part of the robot MDP showing two different actions, each action leading to next states with some probability</a:t>
            </a:r>
          </a:p>
          <a:p>
            <a:r>
              <a:rPr lang="en-US" dirty="0"/>
              <a:t>Which action to choose from each cell?</a:t>
            </a:r>
          </a:p>
        </p:txBody>
      </p:sp>
      <p:sp>
        <p:nvSpPr>
          <p:cNvPr id="3" name="Title 2">
            <a:extLst>
              <a:ext uri="{FF2B5EF4-FFF2-40B4-BE49-F238E27FC236}">
                <a16:creationId xmlns:a16="http://schemas.microsoft.com/office/drawing/2014/main" id="{48D44824-6728-4ECD-A6CF-F6933BA07E2C}"/>
              </a:ext>
            </a:extLst>
          </p:cNvPr>
          <p:cNvSpPr>
            <a:spLocks noGrp="1"/>
          </p:cNvSpPr>
          <p:nvPr>
            <p:ph type="title"/>
          </p:nvPr>
        </p:nvSpPr>
        <p:spPr/>
        <p:txBody>
          <a:bodyPr/>
          <a:lstStyle/>
          <a:p>
            <a:r>
              <a:rPr lang="en-US" dirty="0"/>
              <a:t>Autonomous Robot controlling its actions</a:t>
            </a:r>
          </a:p>
        </p:txBody>
      </p:sp>
      <p:sp>
        <p:nvSpPr>
          <p:cNvPr id="4" name="Slide Number Placeholder 3">
            <a:extLst>
              <a:ext uri="{FF2B5EF4-FFF2-40B4-BE49-F238E27FC236}">
                <a16:creationId xmlns:a16="http://schemas.microsoft.com/office/drawing/2014/main" id="{C718CF3C-3A5A-40A6-9A53-7FFC1AE299DE}"/>
              </a:ext>
            </a:extLst>
          </p:cNvPr>
          <p:cNvSpPr>
            <a:spLocks noGrp="1"/>
          </p:cNvSpPr>
          <p:nvPr>
            <p:ph type="sldNum" sz="quarter" idx="12"/>
          </p:nvPr>
        </p:nvSpPr>
        <p:spPr/>
        <p:txBody>
          <a:bodyPr/>
          <a:lstStyle/>
          <a:p>
            <a:fld id="{29AAD378-655A-49C6-813C-9FD132EF7440}" type="slidenum">
              <a:rPr lang="en-US" smtClean="0"/>
              <a:pPr/>
              <a:t>8</a:t>
            </a:fld>
            <a:endParaRPr lang="en-US" dirty="0"/>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40C9F15D-428A-447F-BA50-01EA6FA3C9CB}"/>
                  </a:ext>
                </a:extLst>
              </p:cNvPr>
              <p:cNvSpPr/>
              <p:nvPr/>
            </p:nvSpPr>
            <p:spPr>
              <a:xfrm>
                <a:off x="602974" y="2726636"/>
                <a:ext cx="1219200" cy="5002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m:oMathPara>
                </a14:m>
                <a:endParaRPr lang="en-US" dirty="0"/>
              </a:p>
            </p:txBody>
          </p:sp>
        </mc:Choice>
        <mc:Fallback xmlns="">
          <p:sp>
            <p:nvSpPr>
              <p:cNvPr id="5" name="Oval 4">
                <a:extLst>
                  <a:ext uri="{FF2B5EF4-FFF2-40B4-BE49-F238E27FC236}">
                    <a16:creationId xmlns:a16="http://schemas.microsoft.com/office/drawing/2014/main" id="{40C9F15D-428A-447F-BA50-01EA6FA3C9CB}"/>
                  </a:ext>
                </a:extLst>
              </p:cNvPr>
              <p:cNvSpPr>
                <a:spLocks noRot="1" noChangeAspect="1" noMove="1" noResize="1" noEditPoints="1" noAdjustHandles="1" noChangeArrowheads="1" noChangeShapeType="1" noTextEdit="1"/>
              </p:cNvSpPr>
              <p:nvPr/>
            </p:nvSpPr>
            <p:spPr>
              <a:xfrm>
                <a:off x="602974" y="2726636"/>
                <a:ext cx="1219200" cy="500268"/>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4EA5392D-FDF1-404E-B159-6E0B4DE81AC2}"/>
                  </a:ext>
                </a:extLst>
              </p:cNvPr>
              <p:cNvSpPr/>
              <p:nvPr/>
            </p:nvSpPr>
            <p:spPr>
              <a:xfrm>
                <a:off x="4136019" y="1971262"/>
                <a:ext cx="1490870" cy="5002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+1)</m:t>
                      </m:r>
                    </m:oMath>
                  </m:oMathPara>
                </a14:m>
                <a:endParaRPr lang="en-US" dirty="0"/>
              </a:p>
            </p:txBody>
          </p:sp>
        </mc:Choice>
        <mc:Fallback xmlns="">
          <p:sp>
            <p:nvSpPr>
              <p:cNvPr id="6" name="Oval 5">
                <a:extLst>
                  <a:ext uri="{FF2B5EF4-FFF2-40B4-BE49-F238E27FC236}">
                    <a16:creationId xmlns:a16="http://schemas.microsoft.com/office/drawing/2014/main" id="{4EA5392D-FDF1-404E-B159-6E0B4DE81AC2}"/>
                  </a:ext>
                </a:extLst>
              </p:cNvPr>
              <p:cNvSpPr>
                <a:spLocks noRot="1" noChangeAspect="1" noMove="1" noResize="1" noEditPoints="1" noAdjustHandles="1" noChangeArrowheads="1" noChangeShapeType="1" noTextEdit="1"/>
              </p:cNvSpPr>
              <p:nvPr/>
            </p:nvSpPr>
            <p:spPr>
              <a:xfrm>
                <a:off x="4136019" y="1971262"/>
                <a:ext cx="1490870" cy="500268"/>
              </a:xfrm>
              <a:prstGeom prst="ellipse">
                <a:avLst/>
              </a:prstGeom>
              <a:blipFill>
                <a:blip r:embed="rId3"/>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28FAB99B-887F-48A5-92C7-D6F22072E61E}"/>
              </a:ext>
            </a:extLst>
          </p:cNvPr>
          <p:cNvCxnSpPr>
            <a:cxnSpLocks/>
            <a:stCxn id="5" idx="7"/>
          </p:cNvCxnSpPr>
          <p:nvPr/>
        </p:nvCxnSpPr>
        <p:spPr>
          <a:xfrm flipV="1">
            <a:off x="1643626" y="2471531"/>
            <a:ext cx="761644" cy="3283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49A5970A-2EA8-4EC9-8C1F-9CF7862D4525}"/>
              </a:ext>
            </a:extLst>
          </p:cNvPr>
          <p:cNvSpPr/>
          <p:nvPr/>
        </p:nvSpPr>
        <p:spPr>
          <a:xfrm>
            <a:off x="2405270" y="2093843"/>
            <a:ext cx="523460" cy="4343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up</a:t>
            </a:r>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9048311E-EF15-4323-88A1-FEA00DEA39F6}"/>
                  </a:ext>
                </a:extLst>
              </p:cNvPr>
              <p:cNvSpPr/>
              <p:nvPr/>
            </p:nvSpPr>
            <p:spPr>
              <a:xfrm>
                <a:off x="4101547" y="2655786"/>
                <a:ext cx="1490870" cy="5002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rPr>
                        <m:t>)</m:t>
                      </m:r>
                    </m:oMath>
                  </m:oMathPara>
                </a14:m>
                <a:endParaRPr lang="en-US" dirty="0"/>
              </a:p>
            </p:txBody>
          </p:sp>
        </mc:Choice>
        <mc:Fallback xmlns="">
          <p:sp>
            <p:nvSpPr>
              <p:cNvPr id="15" name="Oval 14">
                <a:extLst>
                  <a:ext uri="{FF2B5EF4-FFF2-40B4-BE49-F238E27FC236}">
                    <a16:creationId xmlns:a16="http://schemas.microsoft.com/office/drawing/2014/main" id="{9048311E-EF15-4323-88A1-FEA00DEA39F6}"/>
                  </a:ext>
                </a:extLst>
              </p:cNvPr>
              <p:cNvSpPr>
                <a:spLocks noRot="1" noChangeAspect="1" noMove="1" noResize="1" noEditPoints="1" noAdjustHandles="1" noChangeArrowheads="1" noChangeShapeType="1" noTextEdit="1"/>
              </p:cNvSpPr>
              <p:nvPr/>
            </p:nvSpPr>
            <p:spPr>
              <a:xfrm>
                <a:off x="4101547" y="2655786"/>
                <a:ext cx="1490870" cy="500268"/>
              </a:xfrm>
              <a:prstGeom prst="ellipse">
                <a:avLst/>
              </a:prstGeom>
              <a:blipFill>
                <a:blip r:embed="rId4"/>
                <a:stretch>
                  <a:fillRect/>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B485A865-0EE3-4620-B640-9F16B78D237E}"/>
              </a:ext>
            </a:extLst>
          </p:cNvPr>
          <p:cNvCxnSpPr>
            <a:cxnSpLocks/>
            <a:endCxn id="6" idx="2"/>
          </p:cNvCxnSpPr>
          <p:nvPr/>
        </p:nvCxnSpPr>
        <p:spPr>
          <a:xfrm flipV="1">
            <a:off x="2928730" y="2221396"/>
            <a:ext cx="1207289" cy="896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B02A8460-5AC2-4B5B-8975-CD2639EB4314}"/>
              </a:ext>
            </a:extLst>
          </p:cNvPr>
          <p:cNvCxnSpPr>
            <a:cxnSpLocks/>
            <a:endCxn id="15" idx="2"/>
          </p:cNvCxnSpPr>
          <p:nvPr/>
        </p:nvCxnSpPr>
        <p:spPr>
          <a:xfrm>
            <a:off x="2934014" y="2374814"/>
            <a:ext cx="1167533" cy="531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C719ED2-CF5B-4623-B959-E36E6D11965B}"/>
              </a:ext>
            </a:extLst>
          </p:cNvPr>
          <p:cNvSpPr txBox="1"/>
          <p:nvPr/>
        </p:nvSpPr>
        <p:spPr>
          <a:xfrm>
            <a:off x="3273620" y="1837286"/>
            <a:ext cx="476412" cy="369332"/>
          </a:xfrm>
          <a:prstGeom prst="rect">
            <a:avLst/>
          </a:prstGeom>
          <a:noFill/>
        </p:spPr>
        <p:txBody>
          <a:bodyPr wrap="none" rtlCol="0">
            <a:spAutoFit/>
          </a:bodyPr>
          <a:lstStyle/>
          <a:p>
            <a:r>
              <a:rPr lang="en-US" dirty="0"/>
              <a:t>0.8</a:t>
            </a:r>
          </a:p>
        </p:txBody>
      </p:sp>
      <p:sp>
        <p:nvSpPr>
          <p:cNvPr id="21" name="TextBox 20">
            <a:extLst>
              <a:ext uri="{FF2B5EF4-FFF2-40B4-BE49-F238E27FC236}">
                <a16:creationId xmlns:a16="http://schemas.microsoft.com/office/drawing/2014/main" id="{8EA6AEB5-4041-4CA5-A369-011F108E3820}"/>
              </a:ext>
            </a:extLst>
          </p:cNvPr>
          <p:cNvSpPr txBox="1"/>
          <p:nvPr/>
        </p:nvSpPr>
        <p:spPr>
          <a:xfrm>
            <a:off x="3294168" y="2671713"/>
            <a:ext cx="476412" cy="369332"/>
          </a:xfrm>
          <a:prstGeom prst="rect">
            <a:avLst/>
          </a:prstGeom>
          <a:noFill/>
        </p:spPr>
        <p:txBody>
          <a:bodyPr wrap="none" rtlCol="0">
            <a:spAutoFit/>
          </a:bodyPr>
          <a:lstStyle/>
          <a:p>
            <a:r>
              <a:rPr lang="en-US" dirty="0"/>
              <a:t>0.1</a:t>
            </a:r>
          </a:p>
        </p:txBody>
      </p:sp>
      <p:sp>
        <p:nvSpPr>
          <p:cNvPr id="22" name="Rectangle 21">
            <a:extLst>
              <a:ext uri="{FF2B5EF4-FFF2-40B4-BE49-F238E27FC236}">
                <a16:creationId xmlns:a16="http://schemas.microsoft.com/office/drawing/2014/main" id="{86669024-302C-4971-9008-C4CEF9F9A6F3}"/>
              </a:ext>
            </a:extLst>
          </p:cNvPr>
          <p:cNvSpPr/>
          <p:nvPr/>
        </p:nvSpPr>
        <p:spPr>
          <a:xfrm>
            <a:off x="2439742" y="4365451"/>
            <a:ext cx="523460" cy="4343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t>dn</a:t>
            </a:r>
            <a:endParaRPr lang="en-US" dirty="0"/>
          </a:p>
        </p:txBody>
      </p:sp>
      <p:cxnSp>
        <p:nvCxnSpPr>
          <p:cNvPr id="23" name="Straight Arrow Connector 22">
            <a:extLst>
              <a:ext uri="{FF2B5EF4-FFF2-40B4-BE49-F238E27FC236}">
                <a16:creationId xmlns:a16="http://schemas.microsoft.com/office/drawing/2014/main" id="{BA2FC668-2B3D-4346-A840-DE92F8B291CC}"/>
              </a:ext>
            </a:extLst>
          </p:cNvPr>
          <p:cNvCxnSpPr>
            <a:cxnSpLocks/>
            <a:stCxn id="5" idx="5"/>
            <a:endCxn id="22" idx="1"/>
          </p:cNvCxnSpPr>
          <p:nvPr/>
        </p:nvCxnSpPr>
        <p:spPr>
          <a:xfrm>
            <a:off x="1643626" y="3153641"/>
            <a:ext cx="796116" cy="14290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0F702B5B-7EED-4445-9C5C-237169A78087}"/>
                  </a:ext>
                </a:extLst>
              </p:cNvPr>
              <p:cNvSpPr/>
              <p:nvPr/>
            </p:nvSpPr>
            <p:spPr>
              <a:xfrm>
                <a:off x="4136019" y="4315806"/>
                <a:ext cx="1490870" cy="5002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−1)</m:t>
                      </m:r>
                    </m:oMath>
                  </m:oMathPara>
                </a14:m>
                <a:endParaRPr lang="en-US" dirty="0"/>
              </a:p>
            </p:txBody>
          </p:sp>
        </mc:Choice>
        <mc:Fallback xmlns="">
          <p:sp>
            <p:nvSpPr>
              <p:cNvPr id="29" name="Oval 28">
                <a:extLst>
                  <a:ext uri="{FF2B5EF4-FFF2-40B4-BE49-F238E27FC236}">
                    <a16:creationId xmlns:a16="http://schemas.microsoft.com/office/drawing/2014/main" id="{0F702B5B-7EED-4445-9C5C-237169A78087}"/>
                  </a:ext>
                </a:extLst>
              </p:cNvPr>
              <p:cNvSpPr>
                <a:spLocks noRot="1" noChangeAspect="1" noMove="1" noResize="1" noEditPoints="1" noAdjustHandles="1" noChangeArrowheads="1" noChangeShapeType="1" noTextEdit="1"/>
              </p:cNvSpPr>
              <p:nvPr/>
            </p:nvSpPr>
            <p:spPr>
              <a:xfrm>
                <a:off x="4136019" y="4315806"/>
                <a:ext cx="1490870" cy="500268"/>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5593824C-FD57-4848-895E-D21509490E35}"/>
                  </a:ext>
                </a:extLst>
              </p:cNvPr>
              <p:cNvSpPr/>
              <p:nvPr/>
            </p:nvSpPr>
            <p:spPr>
              <a:xfrm>
                <a:off x="4101547" y="5000330"/>
                <a:ext cx="1490870" cy="5002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rPr>
                        <m:t>)</m:t>
                      </m:r>
                    </m:oMath>
                  </m:oMathPara>
                </a14:m>
                <a:endParaRPr lang="en-US" dirty="0"/>
              </a:p>
            </p:txBody>
          </p:sp>
        </mc:Choice>
        <mc:Fallback xmlns="">
          <p:sp>
            <p:nvSpPr>
              <p:cNvPr id="30" name="Oval 29">
                <a:extLst>
                  <a:ext uri="{FF2B5EF4-FFF2-40B4-BE49-F238E27FC236}">
                    <a16:creationId xmlns:a16="http://schemas.microsoft.com/office/drawing/2014/main" id="{5593824C-FD57-4848-895E-D21509490E35}"/>
                  </a:ext>
                </a:extLst>
              </p:cNvPr>
              <p:cNvSpPr>
                <a:spLocks noRot="1" noChangeAspect="1" noMove="1" noResize="1" noEditPoints="1" noAdjustHandles="1" noChangeArrowheads="1" noChangeShapeType="1" noTextEdit="1"/>
              </p:cNvSpPr>
              <p:nvPr/>
            </p:nvSpPr>
            <p:spPr>
              <a:xfrm>
                <a:off x="4101547" y="5000330"/>
                <a:ext cx="1490870" cy="500268"/>
              </a:xfrm>
              <a:prstGeom prst="ellipse">
                <a:avLst/>
              </a:prstGeom>
              <a:blipFill>
                <a:blip r:embed="rId6"/>
                <a:stretch>
                  <a:fillRect/>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765D0F52-F3F8-4FE9-B723-79D9480301CD}"/>
              </a:ext>
            </a:extLst>
          </p:cNvPr>
          <p:cNvCxnSpPr>
            <a:cxnSpLocks/>
            <a:endCxn id="29" idx="2"/>
          </p:cNvCxnSpPr>
          <p:nvPr/>
        </p:nvCxnSpPr>
        <p:spPr>
          <a:xfrm flipV="1">
            <a:off x="2971129" y="4565940"/>
            <a:ext cx="1164890" cy="69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BA9C2981-9AEE-4D8B-98E4-AAE52B676CD5}"/>
              </a:ext>
            </a:extLst>
          </p:cNvPr>
          <p:cNvSpPr txBox="1"/>
          <p:nvPr/>
        </p:nvSpPr>
        <p:spPr>
          <a:xfrm>
            <a:off x="3409997" y="2991882"/>
            <a:ext cx="476412" cy="369332"/>
          </a:xfrm>
          <a:prstGeom prst="rect">
            <a:avLst/>
          </a:prstGeom>
          <a:noFill/>
        </p:spPr>
        <p:txBody>
          <a:bodyPr wrap="square" rtlCol="0">
            <a:spAutoFit/>
          </a:bodyPr>
          <a:lstStyle/>
          <a:p>
            <a:r>
              <a:rPr lang="en-US" dirty="0"/>
              <a:t>0.1</a:t>
            </a:r>
          </a:p>
        </p:txBody>
      </p:sp>
      <p:cxnSp>
        <p:nvCxnSpPr>
          <p:cNvPr id="35" name="Straight Arrow Connector 34">
            <a:extLst>
              <a:ext uri="{FF2B5EF4-FFF2-40B4-BE49-F238E27FC236}">
                <a16:creationId xmlns:a16="http://schemas.microsoft.com/office/drawing/2014/main" id="{CC273026-A497-40B5-8F49-7D7AB6733231}"/>
              </a:ext>
            </a:extLst>
          </p:cNvPr>
          <p:cNvCxnSpPr>
            <a:cxnSpLocks/>
            <a:endCxn id="30" idx="2"/>
          </p:cNvCxnSpPr>
          <p:nvPr/>
        </p:nvCxnSpPr>
        <p:spPr>
          <a:xfrm>
            <a:off x="2968486" y="4748285"/>
            <a:ext cx="1133061" cy="5021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87F3BE19-8C25-4331-9B49-1CA2436A6316}"/>
              </a:ext>
            </a:extLst>
          </p:cNvPr>
          <p:cNvSpPr txBox="1"/>
          <p:nvPr/>
        </p:nvSpPr>
        <p:spPr>
          <a:xfrm>
            <a:off x="3437716" y="4701790"/>
            <a:ext cx="476412" cy="369332"/>
          </a:xfrm>
          <a:prstGeom prst="rect">
            <a:avLst/>
          </a:prstGeom>
          <a:noFill/>
        </p:spPr>
        <p:txBody>
          <a:bodyPr wrap="square" rtlCol="0">
            <a:spAutoFit/>
          </a:bodyPr>
          <a:lstStyle/>
          <a:p>
            <a:r>
              <a:rPr lang="en-US" dirty="0"/>
              <a:t>0.1</a:t>
            </a:r>
          </a:p>
        </p:txBody>
      </p:sp>
      <p:cxnSp>
        <p:nvCxnSpPr>
          <p:cNvPr id="24" name="Straight Arrow Connector 23">
            <a:extLst>
              <a:ext uri="{FF2B5EF4-FFF2-40B4-BE49-F238E27FC236}">
                <a16:creationId xmlns:a16="http://schemas.microsoft.com/office/drawing/2014/main" id="{713596A4-8EFA-4D52-ADD0-3FF0B3650812}"/>
              </a:ext>
            </a:extLst>
          </p:cNvPr>
          <p:cNvCxnSpPr>
            <a:cxnSpLocks/>
          </p:cNvCxnSpPr>
          <p:nvPr/>
        </p:nvCxnSpPr>
        <p:spPr>
          <a:xfrm>
            <a:off x="2929565" y="2408846"/>
            <a:ext cx="718638" cy="1174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Oval 24">
                <a:extLst>
                  <a:ext uri="{FF2B5EF4-FFF2-40B4-BE49-F238E27FC236}">
                    <a16:creationId xmlns:a16="http://schemas.microsoft.com/office/drawing/2014/main" id="{E84E5AAB-524E-4375-8EF4-39C51E76A796}"/>
                  </a:ext>
                </a:extLst>
              </p:cNvPr>
              <p:cNvSpPr/>
              <p:nvPr/>
            </p:nvSpPr>
            <p:spPr>
              <a:xfrm>
                <a:off x="3648203" y="3371324"/>
                <a:ext cx="1490870" cy="5002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rPr>
                        <m:t>)</m:t>
                      </m:r>
                    </m:oMath>
                  </m:oMathPara>
                </a14:m>
                <a:endParaRPr lang="en-US" dirty="0"/>
              </a:p>
            </p:txBody>
          </p:sp>
        </mc:Choice>
        <mc:Fallback xmlns="">
          <p:sp>
            <p:nvSpPr>
              <p:cNvPr id="25" name="Oval 24">
                <a:extLst>
                  <a:ext uri="{FF2B5EF4-FFF2-40B4-BE49-F238E27FC236}">
                    <a16:creationId xmlns:a16="http://schemas.microsoft.com/office/drawing/2014/main" id="{E84E5AAB-524E-4375-8EF4-39C51E76A796}"/>
                  </a:ext>
                </a:extLst>
              </p:cNvPr>
              <p:cNvSpPr>
                <a:spLocks noRot="1" noChangeAspect="1" noMove="1" noResize="1" noEditPoints="1" noAdjustHandles="1" noChangeArrowheads="1" noChangeShapeType="1" noTextEdit="1"/>
              </p:cNvSpPr>
              <p:nvPr/>
            </p:nvSpPr>
            <p:spPr>
              <a:xfrm>
                <a:off x="3648203" y="3371324"/>
                <a:ext cx="1490870" cy="500268"/>
              </a:xfrm>
              <a:prstGeom prst="ellipse">
                <a:avLst/>
              </a:prstGeom>
              <a:blipFill>
                <a:blip r:embed="rId7"/>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1AAD0773-3A14-4A6A-9847-EAB7B786AFDE}"/>
              </a:ext>
            </a:extLst>
          </p:cNvPr>
          <p:cNvSpPr txBox="1"/>
          <p:nvPr/>
        </p:nvSpPr>
        <p:spPr>
          <a:xfrm>
            <a:off x="3256494" y="4180785"/>
            <a:ext cx="476412" cy="369332"/>
          </a:xfrm>
          <a:prstGeom prst="rect">
            <a:avLst/>
          </a:prstGeom>
          <a:noFill/>
        </p:spPr>
        <p:txBody>
          <a:bodyPr wrap="none" rtlCol="0">
            <a:spAutoFit/>
          </a:bodyPr>
          <a:lstStyle/>
          <a:p>
            <a:r>
              <a:rPr lang="en-US" dirty="0"/>
              <a:t>0.8</a:t>
            </a:r>
          </a:p>
        </p:txBody>
      </p:sp>
      <p:sp>
        <p:nvSpPr>
          <p:cNvPr id="27" name="TextBox 26">
            <a:extLst>
              <a:ext uri="{FF2B5EF4-FFF2-40B4-BE49-F238E27FC236}">
                <a16:creationId xmlns:a16="http://schemas.microsoft.com/office/drawing/2014/main" id="{4171CF95-D23E-4406-8995-D139429B3591}"/>
              </a:ext>
            </a:extLst>
          </p:cNvPr>
          <p:cNvSpPr txBox="1"/>
          <p:nvPr/>
        </p:nvSpPr>
        <p:spPr>
          <a:xfrm>
            <a:off x="3082559" y="5168781"/>
            <a:ext cx="476412" cy="369332"/>
          </a:xfrm>
          <a:prstGeom prst="rect">
            <a:avLst/>
          </a:prstGeom>
          <a:noFill/>
        </p:spPr>
        <p:txBody>
          <a:bodyPr wrap="square" rtlCol="0">
            <a:spAutoFit/>
          </a:bodyPr>
          <a:lstStyle/>
          <a:p>
            <a:r>
              <a:rPr lang="en-US" dirty="0"/>
              <a:t>0.1</a:t>
            </a:r>
          </a:p>
        </p:txBody>
      </p:sp>
      <p:cxnSp>
        <p:nvCxnSpPr>
          <p:cNvPr id="28" name="Straight Arrow Connector 27">
            <a:extLst>
              <a:ext uri="{FF2B5EF4-FFF2-40B4-BE49-F238E27FC236}">
                <a16:creationId xmlns:a16="http://schemas.microsoft.com/office/drawing/2014/main" id="{AF4B5C4D-4172-4A33-AF02-A32C1D42AE42}"/>
              </a:ext>
            </a:extLst>
          </p:cNvPr>
          <p:cNvCxnSpPr>
            <a:cxnSpLocks/>
            <a:endCxn id="31" idx="2"/>
          </p:cNvCxnSpPr>
          <p:nvPr/>
        </p:nvCxnSpPr>
        <p:spPr>
          <a:xfrm>
            <a:off x="2787124" y="4799449"/>
            <a:ext cx="745250" cy="1095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163ECDE9-284D-4032-BD5E-0128DBB5FD6D}"/>
                  </a:ext>
                </a:extLst>
              </p:cNvPr>
              <p:cNvSpPr/>
              <p:nvPr/>
            </p:nvSpPr>
            <p:spPr>
              <a:xfrm>
                <a:off x="3532374" y="5644587"/>
                <a:ext cx="1490870" cy="5002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rPr>
                        <m:t>)</m:t>
                      </m:r>
                    </m:oMath>
                  </m:oMathPara>
                </a14:m>
                <a:endParaRPr lang="en-US" dirty="0"/>
              </a:p>
            </p:txBody>
          </p:sp>
        </mc:Choice>
        <mc:Fallback xmlns="">
          <p:sp>
            <p:nvSpPr>
              <p:cNvPr id="31" name="Oval 30">
                <a:extLst>
                  <a:ext uri="{FF2B5EF4-FFF2-40B4-BE49-F238E27FC236}">
                    <a16:creationId xmlns:a16="http://schemas.microsoft.com/office/drawing/2014/main" id="{163ECDE9-284D-4032-BD5E-0128DBB5FD6D}"/>
                  </a:ext>
                </a:extLst>
              </p:cNvPr>
              <p:cNvSpPr>
                <a:spLocks noRot="1" noChangeAspect="1" noMove="1" noResize="1" noEditPoints="1" noAdjustHandles="1" noChangeArrowheads="1" noChangeShapeType="1" noTextEdit="1"/>
              </p:cNvSpPr>
              <p:nvPr/>
            </p:nvSpPr>
            <p:spPr>
              <a:xfrm>
                <a:off x="3532374" y="5644587"/>
                <a:ext cx="1490870" cy="500268"/>
              </a:xfrm>
              <a:prstGeom prst="ellipse">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4603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753DFBC-B298-45AB-94B0-27214FF2C601}"/>
                  </a:ext>
                </a:extLst>
              </p:cNvPr>
              <p:cNvSpPr>
                <a:spLocks noGrp="1"/>
              </p:cNvSpPr>
              <p:nvPr>
                <p:ph idx="1"/>
              </p:nvPr>
            </p:nvSpPr>
            <p:spPr/>
            <p:txBody>
              <a:bodyPr/>
              <a:lstStyle/>
              <a:p>
                <a:r>
                  <a:rPr lang="en-US" dirty="0"/>
                  <a:t>Deterministic Policy </a:t>
                </a:r>
                <a14:m>
                  <m:oMath xmlns:m="http://schemas.openxmlformats.org/officeDocument/2006/math">
                    <m:r>
                      <a:rPr lang="en-US" b="0" i="1" smtClean="0">
                        <a:latin typeface="Cambria Math" panose="02040503050406030204" pitchFamily="18" charset="0"/>
                      </a:rPr>
                      <m:t>𝜋</m:t>
                    </m:r>
                    <m:r>
                      <a:rPr lang="en-US" b="0" i="0" smtClean="0">
                        <a:latin typeface="Cambria Math" panose="02040503050406030204" pitchFamily="18" charset="0"/>
                      </a:rPr>
                      <m:t>:</m:t>
                    </m:r>
                    <m:r>
                      <m:rPr>
                        <m:sty m:val="p"/>
                      </m:rPr>
                      <a:rPr lang="en-US" b="0" i="0" smtClean="0">
                        <a:latin typeface="Cambria Math" panose="02040503050406030204" pitchFamily="18" charset="0"/>
                      </a:rPr>
                      <m:t>S</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 </m:t>
                    </m:r>
                  </m:oMath>
                </a14:m>
                <a:endParaRPr lang="en-US" dirty="0"/>
              </a:p>
              <a:p>
                <a:pPr lvl="1"/>
                <a:r>
                  <a:rPr lang="en-US" dirty="0"/>
                  <a:t>Function that outputs an action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 given a 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m:t>
                    </m:r>
                  </m:oMath>
                </a14:m>
                <a:endParaRPr lang="en-US" dirty="0"/>
              </a:p>
              <a:p>
                <a:pPr lvl="1"/>
                <a:r>
                  <a:rPr lang="en-US" dirty="0"/>
                  <a:t>Agent takes fixed action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oMath>
                </a14:m>
                <a:r>
                  <a:rPr lang="en-US" dirty="0"/>
                  <a:t>whenever it visits</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𝑠</m:t>
                    </m:r>
                  </m:oMath>
                </a14:m>
                <a:endParaRPr lang="en-US" dirty="0"/>
              </a:p>
              <a:p>
                <a:pPr lvl="1"/>
                <a:endParaRPr lang="en-US" dirty="0"/>
              </a:p>
              <a:p>
                <a:r>
                  <a:rPr lang="en-US" dirty="0"/>
                  <a:t>Stochastic Policy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e>
                    </m:d>
                  </m:oMath>
                </a14:m>
                <a:r>
                  <a:rPr lang="en-US" dirty="0"/>
                  <a:t> </a:t>
                </a:r>
              </a:p>
              <a:p>
                <a:pPr lvl="1"/>
                <a:r>
                  <a:rPr lang="en-US" dirty="0"/>
                  <a:t>Distribution on the set of actions given a 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m:t>
                    </m:r>
                  </m:oMath>
                </a14:m>
                <a:endParaRPr lang="en-US" dirty="0"/>
              </a:p>
              <a:p>
                <a:pPr lvl="1"/>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𝑎</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b="0" dirty="0"/>
              </a:p>
              <a:p>
                <a:pPr lvl="1"/>
                <a:r>
                  <a:rPr lang="en-US" dirty="0"/>
                  <a:t>Agent samples an action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𝑠</m:t>
                        </m:r>
                      </m:e>
                    </m:d>
                  </m:oMath>
                </a14:m>
                <a:endParaRPr lang="en-US" dirty="0"/>
              </a:p>
            </p:txBody>
          </p:sp>
        </mc:Choice>
        <mc:Fallback xmlns="">
          <p:sp>
            <p:nvSpPr>
              <p:cNvPr id="2" name="Content Placeholder 1">
                <a:extLst>
                  <a:ext uri="{FF2B5EF4-FFF2-40B4-BE49-F238E27FC236}">
                    <a16:creationId xmlns:a16="http://schemas.microsoft.com/office/drawing/2014/main" id="{E753DFBC-B298-45AB-94B0-27214FF2C601}"/>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8D09613-D046-4150-87F5-1A2B529D7AD2}"/>
              </a:ext>
            </a:extLst>
          </p:cNvPr>
          <p:cNvSpPr>
            <a:spLocks noGrp="1"/>
          </p:cNvSpPr>
          <p:nvPr>
            <p:ph type="title"/>
          </p:nvPr>
        </p:nvSpPr>
        <p:spPr/>
        <p:txBody>
          <a:bodyPr/>
          <a:lstStyle/>
          <a:p>
            <a:r>
              <a:rPr lang="en-US" dirty="0"/>
              <a:t>Policy</a:t>
            </a:r>
          </a:p>
        </p:txBody>
      </p:sp>
      <p:sp>
        <p:nvSpPr>
          <p:cNvPr id="4" name="Slide Number Placeholder 3">
            <a:extLst>
              <a:ext uri="{FF2B5EF4-FFF2-40B4-BE49-F238E27FC236}">
                <a16:creationId xmlns:a16="http://schemas.microsoft.com/office/drawing/2014/main" id="{50F8A3A8-18EC-48BD-BC42-F3880EF9FE19}"/>
              </a:ext>
            </a:extLst>
          </p:cNvPr>
          <p:cNvSpPr>
            <a:spLocks noGrp="1"/>
          </p:cNvSpPr>
          <p:nvPr>
            <p:ph type="sldNum" sz="quarter" idx="12"/>
          </p:nvPr>
        </p:nvSpPr>
        <p:spPr/>
        <p:txBody>
          <a:bodyPr/>
          <a:lstStyle/>
          <a:p>
            <a:fld id="{29AAD378-655A-49C6-813C-9FD132EF7440}" type="slidenum">
              <a:rPr lang="en-US" smtClean="0"/>
              <a:pPr/>
              <a:t>9</a:t>
            </a:fld>
            <a:endParaRPr lang="en-US" dirty="0"/>
          </a:p>
        </p:txBody>
      </p:sp>
    </p:spTree>
    <p:extLst>
      <p:ext uri="{BB962C8B-B14F-4D97-AF65-F5344CB8AC3E}">
        <p14:creationId xmlns:p14="http://schemas.microsoft.com/office/powerpoint/2010/main" val="20023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28402</TotalTime>
  <Words>4292</Words>
  <Application>Microsoft Office PowerPoint</Application>
  <PresentationFormat>Widescreen</PresentationFormat>
  <Paragraphs>674</Paragraphs>
  <Slides>56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Arial</vt:lpstr>
      <vt:lpstr>Calibri</vt:lpstr>
      <vt:lpstr>Calibri Light</vt:lpstr>
      <vt:lpstr>Cambria Math</vt:lpstr>
      <vt:lpstr>CMCSC10</vt:lpstr>
      <vt:lpstr>CMR8</vt:lpstr>
      <vt:lpstr>CMTI8</vt:lpstr>
      <vt:lpstr>Garamond</vt:lpstr>
      <vt:lpstr>Times New Roman</vt:lpstr>
      <vt:lpstr>TT30BFo00</vt:lpstr>
      <vt:lpstr>Wingdings 3</vt:lpstr>
      <vt:lpstr>Office Theme</vt:lpstr>
      <vt:lpstr>CSCI 513: Autonomous Cyber-Physical Systems: Reinforcement Learning </vt:lpstr>
      <vt:lpstr>Reinforcement Learning</vt:lpstr>
      <vt:lpstr>Classical RL setting</vt:lpstr>
      <vt:lpstr>Payoff</vt:lpstr>
      <vt:lpstr>Modeling the environment</vt:lpstr>
      <vt:lpstr>Markov Decision Process</vt:lpstr>
      <vt:lpstr>Example: MDP</vt:lpstr>
      <vt:lpstr>Autonomous Robot controlling its actions</vt:lpstr>
      <vt:lpstr>Policy</vt:lpstr>
      <vt:lpstr>Random Policy</vt:lpstr>
      <vt:lpstr>Special case: Deterministic MDP</vt:lpstr>
      <vt:lpstr>Value Function</vt:lpstr>
      <vt:lpstr>Action value Function or Q function</vt:lpstr>
      <vt:lpstr>Bellman Equation</vt:lpstr>
      <vt:lpstr>Bellman Equation</vt:lpstr>
      <vt:lpstr>Policy evaluation and the Bellman equation</vt:lpstr>
      <vt:lpstr>Bellman optimality condition</vt:lpstr>
      <vt:lpstr>Value iteration</vt:lpstr>
      <vt:lpstr>Value iteration example (γ=0.9)</vt:lpstr>
      <vt:lpstr>Value iteration example (γ=0.9)</vt:lpstr>
      <vt:lpstr>Value iteration example (γ=0.9)</vt:lpstr>
      <vt:lpstr>Value iteration</vt:lpstr>
      <vt:lpstr>Policy iteration</vt:lpstr>
      <vt:lpstr>Policy iteration</vt:lpstr>
      <vt:lpstr>Policy Evalution</vt:lpstr>
      <vt:lpstr>Challenges</vt:lpstr>
      <vt:lpstr>Generalized Policy iteration</vt:lpstr>
      <vt:lpstr>Model-based vs. Model-free RL</vt:lpstr>
      <vt:lpstr>Monte Carlo Methods</vt:lpstr>
      <vt:lpstr>Off-policy vs. On-policy</vt:lpstr>
      <vt:lpstr>Off-policy methods</vt:lpstr>
      <vt:lpstr>Temporal Difference Learning (TD-learning)</vt:lpstr>
      <vt:lpstr>Q-learning</vt:lpstr>
      <vt:lpstr>Q-learning</vt:lpstr>
      <vt:lpstr>Q-learning</vt:lpstr>
      <vt:lpstr>n-step methods</vt:lpstr>
      <vt:lpstr>Monte Carlo Tree Search</vt:lpstr>
      <vt:lpstr>PowerPoint Presentation</vt:lpstr>
      <vt:lpstr>PowerPoint Presentation</vt:lpstr>
      <vt:lpstr>Deep Reinforcement Learning: Motivation</vt:lpstr>
      <vt:lpstr>Parametric value functions</vt:lpstr>
      <vt:lpstr>Parametric value functions</vt:lpstr>
      <vt:lpstr>Stochastic Gradient Descent in RL</vt:lpstr>
      <vt:lpstr>Deep Q Learning</vt:lpstr>
      <vt:lpstr>Actor Critic Methods</vt:lpstr>
      <vt:lpstr>Actor-Critic Models </vt:lpstr>
      <vt:lpstr>Policy Gradient Methods</vt:lpstr>
      <vt:lpstr>Policy Gradient Theorem</vt:lpstr>
      <vt:lpstr>Parameterizing the policy</vt:lpstr>
      <vt:lpstr>DDPG: Deep Deterministic Policy Gradient</vt:lpstr>
      <vt:lpstr>Trust Region Policy Optimization (TRPO)</vt:lpstr>
      <vt:lpstr>TRPO</vt:lpstr>
      <vt:lpstr>Proximal Policy Optimization</vt:lpstr>
      <vt:lpstr>Safe RL</vt:lpstr>
      <vt:lpstr>Topics for independent study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Cyber-Physical Systems</dc:title>
  <dc:creator>Jyo Deshmukh</dc:creator>
  <cp:lastModifiedBy>Jyo Deshmukh</cp:lastModifiedBy>
  <cp:revision>428</cp:revision>
  <dcterms:created xsi:type="dcterms:W3CDTF">2018-01-04T23:14:16Z</dcterms:created>
  <dcterms:modified xsi:type="dcterms:W3CDTF">2024-11-18T21:37:13Z</dcterms:modified>
</cp:coreProperties>
</file>